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Montserrat Ultra-Bold Italics" charset="1" panose="00000900000000000000"/>
      <p:regular r:id="rId21"/>
    </p:embeddedFont>
    <p:embeddedFont>
      <p:font typeface="Montserrat Ultra-Bold" charset="1" panose="00000900000000000000"/>
      <p:regular r:id="rId22"/>
    </p:embeddedFont>
    <p:embeddedFont>
      <p:font typeface="Montserrat" charset="1" panose="00000500000000000000"/>
      <p:regular r:id="rId23"/>
    </p:embeddedFont>
    <p:embeddedFont>
      <p:font typeface="Montserrat Bold" charset="1" panose="00000800000000000000"/>
      <p:regular r:id="rId24"/>
    </p:embeddedFont>
    <p:embeddedFont>
      <p:font typeface="March" charset="1" panose="02000500000000000000"/>
      <p:regular r:id="rId25"/>
    </p:embeddedFont>
    <p:embeddedFont>
      <p:font typeface="Neue Machina Ultra-Bold" charset="1" panose="00000900000000000000"/>
      <p:regular r:id="rId26"/>
    </p:embeddedFont>
    <p:embeddedFont>
      <p:font typeface="Canva Sans Bold"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jpeg" Type="http://schemas.openxmlformats.org/officeDocument/2006/relationships/image"/><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6122" r="-2520" b="-91699"/>
            </a:stretch>
          </a:blipFill>
        </p:spPr>
      </p:sp>
      <p:sp>
        <p:nvSpPr>
          <p:cNvPr name="AutoShape 3" id="3"/>
          <p:cNvSpPr/>
          <p:nvPr/>
        </p:nvSpPr>
        <p:spPr>
          <a:xfrm rot="-7020778">
            <a:off x="-7308239" y="518199"/>
            <a:ext cx="16230600" cy="10441156"/>
          </a:xfrm>
          <a:prstGeom prst="rect">
            <a:avLst/>
          </a:prstGeom>
          <a:solidFill>
            <a:srgbClr val="213559"/>
          </a:solidFill>
        </p:spPr>
      </p:sp>
      <p:sp>
        <p:nvSpPr>
          <p:cNvPr name="AutoShape 4" id="4"/>
          <p:cNvSpPr/>
          <p:nvPr/>
        </p:nvSpPr>
        <p:spPr>
          <a:xfrm rot="-7020778">
            <a:off x="-7861675" y="821505"/>
            <a:ext cx="16230600" cy="10441156"/>
          </a:xfrm>
          <a:prstGeom prst="rect">
            <a:avLst/>
          </a:prstGeom>
          <a:solidFill>
            <a:srgbClr val="263F6B"/>
          </a:solidFill>
        </p:spPr>
      </p:sp>
      <p:sp>
        <p:nvSpPr>
          <p:cNvPr name="Freeform 5" id="5"/>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Freeform 11" id="11"/>
          <p:cNvSpPr/>
          <p:nvPr/>
        </p:nvSpPr>
        <p:spPr>
          <a:xfrm flipH="false" flipV="false" rot="0">
            <a:off x="12783542" y="0"/>
            <a:ext cx="5385400" cy="4445502"/>
          </a:xfrm>
          <a:custGeom>
            <a:avLst/>
            <a:gdLst/>
            <a:ahLst/>
            <a:cxnLst/>
            <a:rect r="r" b="b" t="t" l="l"/>
            <a:pathLst>
              <a:path h="4445502" w="5385400">
                <a:moveTo>
                  <a:pt x="0" y="0"/>
                </a:moveTo>
                <a:lnTo>
                  <a:pt x="5385400" y="0"/>
                </a:lnTo>
                <a:lnTo>
                  <a:pt x="5385400" y="4445502"/>
                </a:lnTo>
                <a:lnTo>
                  <a:pt x="0" y="4445502"/>
                </a:lnTo>
                <a:lnTo>
                  <a:pt x="0" y="0"/>
                </a:lnTo>
                <a:close/>
              </a:path>
            </a:pathLst>
          </a:custGeom>
          <a:blipFill>
            <a:blip r:embed="rId5"/>
            <a:stretch>
              <a:fillRect l="-33776" t="-2781" r="-1030" b="0"/>
            </a:stretch>
          </a:blipFill>
        </p:spPr>
      </p:sp>
      <p:sp>
        <p:nvSpPr>
          <p:cNvPr name="AutoShape 12" id="12"/>
          <p:cNvSpPr/>
          <p:nvPr/>
        </p:nvSpPr>
        <p:spPr>
          <a:xfrm>
            <a:off x="6591653" y="5143500"/>
            <a:ext cx="7251197" cy="19050"/>
          </a:xfrm>
          <a:prstGeom prst="line">
            <a:avLst/>
          </a:prstGeom>
          <a:ln cap="flat" w="38100">
            <a:solidFill>
              <a:srgbClr val="FFFFFF"/>
            </a:solidFill>
            <a:prstDash val="solid"/>
            <a:headEnd type="none" len="sm" w="sm"/>
            <a:tailEnd type="none" len="sm" w="sm"/>
          </a:ln>
        </p:spPr>
      </p:sp>
      <p:sp>
        <p:nvSpPr>
          <p:cNvPr name="Freeform 13" id="13"/>
          <p:cNvSpPr/>
          <p:nvPr/>
        </p:nvSpPr>
        <p:spPr>
          <a:xfrm flipH="false" flipV="false" rot="0">
            <a:off x="8795061" y="6679733"/>
            <a:ext cx="6476683" cy="3607267"/>
          </a:xfrm>
          <a:custGeom>
            <a:avLst/>
            <a:gdLst/>
            <a:ahLst/>
            <a:cxnLst/>
            <a:rect r="r" b="b" t="t" l="l"/>
            <a:pathLst>
              <a:path h="3607267" w="6476683">
                <a:moveTo>
                  <a:pt x="0" y="0"/>
                </a:moveTo>
                <a:lnTo>
                  <a:pt x="6476684" y="0"/>
                </a:lnTo>
                <a:lnTo>
                  <a:pt x="6476684" y="3607267"/>
                </a:lnTo>
                <a:lnTo>
                  <a:pt x="0" y="3607267"/>
                </a:lnTo>
                <a:lnTo>
                  <a:pt x="0" y="0"/>
                </a:lnTo>
                <a:close/>
              </a:path>
            </a:pathLst>
          </a:custGeom>
          <a:blipFill>
            <a:blip r:embed="rId6"/>
            <a:stretch>
              <a:fillRect l="0" t="0" r="0" b="0"/>
            </a:stretch>
          </a:blipFill>
        </p:spPr>
      </p:sp>
      <p:sp>
        <p:nvSpPr>
          <p:cNvPr name="TextBox 14" id="14"/>
          <p:cNvSpPr txBox="true"/>
          <p:nvPr/>
        </p:nvSpPr>
        <p:spPr>
          <a:xfrm rot="0">
            <a:off x="0" y="6398338"/>
            <a:ext cx="7350610" cy="2705972"/>
          </a:xfrm>
          <a:prstGeom prst="rect">
            <a:avLst/>
          </a:prstGeom>
        </p:spPr>
        <p:txBody>
          <a:bodyPr anchor="t" rtlCol="false" tIns="0" lIns="0" bIns="0" rIns="0">
            <a:spAutoFit/>
          </a:bodyPr>
          <a:lstStyle/>
          <a:p>
            <a:pPr algn="l">
              <a:lnSpc>
                <a:spcPts val="6910"/>
              </a:lnSpc>
            </a:pPr>
            <a:r>
              <a:rPr lang="en-US" b="true" sz="7764" i="true" spc="-458">
                <a:solidFill>
                  <a:srgbClr val="FFFFFF"/>
                </a:solidFill>
                <a:latin typeface="Montserrat Ultra-Bold Italics"/>
                <a:ea typeface="Montserrat Ultra-Bold Italics"/>
                <a:cs typeface="Montserrat Ultra-Bold Italics"/>
                <a:sym typeface="Montserrat Ultra-Bold Italics"/>
              </a:rPr>
              <a:t>IMPACTS OF COMPUTER TECHNOLOGY</a:t>
            </a:r>
          </a:p>
        </p:txBody>
      </p:sp>
      <p:sp>
        <p:nvSpPr>
          <p:cNvPr name="TextBox 15" id="15"/>
          <p:cNvSpPr txBox="true"/>
          <p:nvPr/>
        </p:nvSpPr>
        <p:spPr>
          <a:xfrm rot="0">
            <a:off x="6366435" y="2604112"/>
            <a:ext cx="6117915" cy="2355323"/>
          </a:xfrm>
          <a:prstGeom prst="rect">
            <a:avLst/>
          </a:prstGeom>
        </p:spPr>
        <p:txBody>
          <a:bodyPr anchor="t" rtlCol="false" tIns="0" lIns="0" bIns="0" rIns="0">
            <a:spAutoFit/>
          </a:bodyPr>
          <a:lstStyle/>
          <a:p>
            <a:pPr algn="ctr">
              <a:lnSpc>
                <a:spcPts val="6414"/>
              </a:lnSpc>
            </a:pPr>
            <a:r>
              <a:rPr lang="en-US" b="true" sz="3375" spc="67">
                <a:solidFill>
                  <a:srgbClr val="FFFFFF"/>
                </a:solidFill>
                <a:latin typeface="Montserrat Ultra-Bold"/>
                <a:ea typeface="Montserrat Ultra-Bold"/>
                <a:cs typeface="Montserrat Ultra-Bold"/>
                <a:sym typeface="Montserrat Ultra-Bold"/>
              </a:rPr>
              <a:t>presented by </a:t>
            </a:r>
          </a:p>
          <a:p>
            <a:pPr algn="ctr">
              <a:lnSpc>
                <a:spcPts val="6414"/>
              </a:lnSpc>
            </a:pPr>
            <a:r>
              <a:rPr lang="en-US" b="true" sz="3375" spc="67">
                <a:solidFill>
                  <a:srgbClr val="FFFFFF"/>
                </a:solidFill>
                <a:latin typeface="Montserrat Ultra-Bold"/>
                <a:ea typeface="Montserrat Ultra-Bold"/>
                <a:cs typeface="Montserrat Ultra-Bold"/>
                <a:sym typeface="Montserrat Ultra-Bold"/>
              </a:rPr>
              <a:t>shreya verma ,</a:t>
            </a:r>
          </a:p>
          <a:p>
            <a:pPr algn="ctr">
              <a:lnSpc>
                <a:spcPts val="6414"/>
              </a:lnSpc>
              <a:spcBef>
                <a:spcPct val="0"/>
              </a:spcBef>
            </a:pPr>
            <a:r>
              <a:rPr lang="en-US" b="true" sz="3375" spc="67">
                <a:solidFill>
                  <a:srgbClr val="FFFFFF"/>
                </a:solidFill>
                <a:latin typeface="Montserrat Ultra-Bold"/>
                <a:ea typeface="Montserrat Ultra-Bold"/>
                <a:cs typeface="Montserrat Ultra-Bold"/>
                <a:sym typeface="Montserrat Ultra-Bold"/>
              </a:rPr>
              <a:t>b.sc.sem-1 c.s.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13559"/>
        </a:solidFill>
      </p:bgPr>
    </p:bg>
    <p:spTree>
      <p:nvGrpSpPr>
        <p:cNvPr id="1" name=""/>
        <p:cNvGrpSpPr/>
        <p:nvPr/>
      </p:nvGrpSpPr>
      <p:grpSpPr>
        <a:xfrm>
          <a:off x="0" y="0"/>
          <a:ext cx="0" cy="0"/>
          <a:chOff x="0" y="0"/>
          <a:chExt cx="0" cy="0"/>
        </a:xfrm>
      </p:grpSpPr>
      <p:sp>
        <p:nvSpPr>
          <p:cNvPr name="Freeform 2" id="2"/>
          <p:cNvSpPr/>
          <p:nvPr/>
        </p:nvSpPr>
        <p:spPr>
          <a:xfrm flipH="false" flipV="false" rot="0">
            <a:off x="472627" y="6705198"/>
            <a:ext cx="3251133" cy="3020598"/>
          </a:xfrm>
          <a:custGeom>
            <a:avLst/>
            <a:gdLst/>
            <a:ahLst/>
            <a:cxnLst/>
            <a:rect r="r" b="b" t="t" l="l"/>
            <a:pathLst>
              <a:path h="3020598" w="3251133">
                <a:moveTo>
                  <a:pt x="0" y="0"/>
                </a:moveTo>
                <a:lnTo>
                  <a:pt x="3251132" y="0"/>
                </a:lnTo>
                <a:lnTo>
                  <a:pt x="3251132" y="3020598"/>
                </a:lnTo>
                <a:lnTo>
                  <a:pt x="0" y="30205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53489" y="3323099"/>
            <a:ext cx="3966232" cy="3014336"/>
          </a:xfrm>
          <a:custGeom>
            <a:avLst/>
            <a:gdLst/>
            <a:ahLst/>
            <a:cxnLst/>
            <a:rect r="r" b="b" t="t" l="l"/>
            <a:pathLst>
              <a:path h="3014336" w="3966232">
                <a:moveTo>
                  <a:pt x="0" y="0"/>
                </a:moveTo>
                <a:lnTo>
                  <a:pt x="3966231" y="0"/>
                </a:lnTo>
                <a:lnTo>
                  <a:pt x="3966231" y="3014336"/>
                </a:lnTo>
                <a:lnTo>
                  <a:pt x="0" y="30143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619720" y="0"/>
            <a:ext cx="3984693" cy="3757565"/>
          </a:xfrm>
          <a:custGeom>
            <a:avLst/>
            <a:gdLst/>
            <a:ahLst/>
            <a:cxnLst/>
            <a:rect r="r" b="b" t="t" l="l"/>
            <a:pathLst>
              <a:path h="3757565" w="3984693">
                <a:moveTo>
                  <a:pt x="0" y="0"/>
                </a:moveTo>
                <a:lnTo>
                  <a:pt x="3984693" y="0"/>
                </a:lnTo>
                <a:lnTo>
                  <a:pt x="3984693" y="3757565"/>
                </a:lnTo>
                <a:lnTo>
                  <a:pt x="0" y="3757565"/>
                </a:lnTo>
                <a:lnTo>
                  <a:pt x="0" y="0"/>
                </a:lnTo>
                <a:close/>
              </a:path>
            </a:pathLst>
          </a:custGeom>
          <a:blipFill>
            <a:blip r:embed="rId6">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72627" y="0"/>
            <a:ext cx="3966232" cy="2933491"/>
          </a:xfrm>
          <a:custGeom>
            <a:avLst/>
            <a:gdLst/>
            <a:ahLst/>
            <a:cxnLst/>
            <a:rect r="r" b="b" t="t" l="l"/>
            <a:pathLst>
              <a:path h="2933491" w="3966232">
                <a:moveTo>
                  <a:pt x="0" y="0"/>
                </a:moveTo>
                <a:lnTo>
                  <a:pt x="3966232" y="0"/>
                </a:lnTo>
                <a:lnTo>
                  <a:pt x="3966232" y="2933491"/>
                </a:lnTo>
                <a:lnTo>
                  <a:pt x="0" y="29334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0" y="4196421"/>
            <a:ext cx="4434780"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FFFFFF"/>
                </a:solidFill>
                <a:latin typeface="Montserrat Ultra-Bold"/>
                <a:ea typeface="Montserrat Ultra-Bold"/>
                <a:cs typeface="Montserrat Ultra-Bold"/>
                <a:sym typeface="Montserrat Ultra-Bold"/>
              </a:rPr>
              <a:t>cybersecurity threats</a:t>
            </a:r>
          </a:p>
        </p:txBody>
      </p:sp>
      <p:sp>
        <p:nvSpPr>
          <p:cNvPr name="TextBox 7" id="7"/>
          <p:cNvSpPr txBox="true"/>
          <p:nvPr/>
        </p:nvSpPr>
        <p:spPr>
          <a:xfrm rot="0">
            <a:off x="12604413" y="389554"/>
            <a:ext cx="3625602"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FFFFFF"/>
                </a:solidFill>
                <a:latin typeface="Montserrat Ultra-Bold"/>
                <a:ea typeface="Montserrat Ultra-Bold"/>
                <a:cs typeface="Montserrat Ultra-Bold"/>
                <a:sym typeface="Montserrat Ultra-Bold"/>
              </a:rPr>
              <a:t>digital footprints </a:t>
            </a:r>
          </a:p>
        </p:txBody>
      </p:sp>
      <p:sp>
        <p:nvSpPr>
          <p:cNvPr name="TextBox 8" id="8"/>
          <p:cNvSpPr txBox="true"/>
          <p:nvPr/>
        </p:nvSpPr>
        <p:spPr>
          <a:xfrm rot="0">
            <a:off x="3930983" y="8624454"/>
            <a:ext cx="2965549"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FFFFFF"/>
                </a:solidFill>
                <a:latin typeface="Montserrat Bold"/>
                <a:ea typeface="Montserrat Bold"/>
                <a:cs typeface="Montserrat Bold"/>
                <a:sym typeface="Montserrat Bold"/>
              </a:rPr>
              <a:t>impersonation</a:t>
            </a:r>
          </a:p>
        </p:txBody>
      </p:sp>
      <p:sp>
        <p:nvSpPr>
          <p:cNvPr name="TextBox 9" id="9"/>
          <p:cNvSpPr txBox="true"/>
          <p:nvPr/>
        </p:nvSpPr>
        <p:spPr>
          <a:xfrm rot="0">
            <a:off x="4438859" y="832900"/>
            <a:ext cx="1949797"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FFFFFF"/>
                </a:solidFill>
                <a:latin typeface="Montserrat Ultra-Bold"/>
                <a:ea typeface="Montserrat Ultra-Bold"/>
                <a:cs typeface="Montserrat Ultra-Bold"/>
                <a:sym typeface="Montserrat Ultra-Bold"/>
              </a:rPr>
              <a:t>datatheft</a:t>
            </a:r>
          </a:p>
        </p:txBody>
      </p:sp>
      <p:sp>
        <p:nvSpPr>
          <p:cNvPr name="Freeform 10" id="10"/>
          <p:cNvSpPr/>
          <p:nvPr/>
        </p:nvSpPr>
        <p:spPr>
          <a:xfrm flipH="false" flipV="false" rot="0">
            <a:off x="14271483" y="2263657"/>
            <a:ext cx="3531240" cy="3531240"/>
          </a:xfrm>
          <a:custGeom>
            <a:avLst/>
            <a:gdLst/>
            <a:ahLst/>
            <a:cxnLst/>
            <a:rect r="r" b="b" t="t" l="l"/>
            <a:pathLst>
              <a:path h="3531240" w="3531240">
                <a:moveTo>
                  <a:pt x="0" y="0"/>
                </a:moveTo>
                <a:lnTo>
                  <a:pt x="3531240" y="0"/>
                </a:lnTo>
                <a:lnTo>
                  <a:pt x="3531240" y="3531239"/>
                </a:lnTo>
                <a:lnTo>
                  <a:pt x="0" y="3531239"/>
                </a:lnTo>
                <a:lnTo>
                  <a:pt x="0" y="0"/>
                </a:lnTo>
                <a:close/>
              </a:path>
            </a:pathLst>
          </a:custGeom>
          <a:blipFill>
            <a:blip r:embed="rId9"/>
            <a:stretch>
              <a:fillRect l="0" t="0" r="0" b="0"/>
            </a:stretch>
          </a:blipFill>
        </p:spPr>
      </p:sp>
      <p:sp>
        <p:nvSpPr>
          <p:cNvPr name="Freeform 11" id="11"/>
          <p:cNvSpPr/>
          <p:nvPr/>
        </p:nvSpPr>
        <p:spPr>
          <a:xfrm flipH="false" flipV="false" rot="0">
            <a:off x="8829270" y="6144355"/>
            <a:ext cx="4142284" cy="4142284"/>
          </a:xfrm>
          <a:custGeom>
            <a:avLst/>
            <a:gdLst/>
            <a:ahLst/>
            <a:cxnLst/>
            <a:rect r="r" b="b" t="t" l="l"/>
            <a:pathLst>
              <a:path h="4142284" w="4142284">
                <a:moveTo>
                  <a:pt x="0" y="0"/>
                </a:moveTo>
                <a:lnTo>
                  <a:pt x="4142285" y="0"/>
                </a:lnTo>
                <a:lnTo>
                  <a:pt x="4142285" y="4142284"/>
                </a:lnTo>
                <a:lnTo>
                  <a:pt x="0" y="4142284"/>
                </a:lnTo>
                <a:lnTo>
                  <a:pt x="0" y="0"/>
                </a:lnTo>
                <a:close/>
              </a:path>
            </a:pathLst>
          </a:custGeom>
          <a:blipFill>
            <a:blip r:embed="rId10"/>
            <a:stretch>
              <a:fillRect l="0" t="0" r="0" b="0"/>
            </a:stretch>
          </a:blipFill>
        </p:spPr>
      </p:sp>
      <p:sp>
        <p:nvSpPr>
          <p:cNvPr name="TextBox 12" id="12"/>
          <p:cNvSpPr txBox="true"/>
          <p:nvPr/>
        </p:nvSpPr>
        <p:spPr>
          <a:xfrm rot="0">
            <a:off x="11895081" y="3974748"/>
            <a:ext cx="2152948"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F6F6F6"/>
                </a:solidFill>
                <a:latin typeface="Montserrat Ultra-Bold"/>
                <a:ea typeface="Montserrat Ultra-Bold"/>
                <a:cs typeface="Montserrat Ultra-Bold"/>
                <a:sym typeface="Montserrat Ultra-Bold"/>
              </a:rPr>
              <a:t>e-wastage</a:t>
            </a:r>
          </a:p>
        </p:txBody>
      </p:sp>
      <p:sp>
        <p:nvSpPr>
          <p:cNvPr name="TextBox 13" id="13"/>
          <p:cNvSpPr txBox="true"/>
          <p:nvPr/>
        </p:nvSpPr>
        <p:spPr>
          <a:xfrm rot="0">
            <a:off x="13181105" y="8181108"/>
            <a:ext cx="3571726"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F6F6F6"/>
                </a:solidFill>
                <a:latin typeface="Montserrat Ultra-Bold"/>
                <a:ea typeface="Montserrat Ultra-Bold"/>
                <a:cs typeface="Montserrat Ultra-Bold"/>
                <a:sym typeface="Montserrat Ultra-Bold"/>
              </a:rPr>
              <a:t>job displacement</a:t>
            </a:r>
          </a:p>
        </p:txBody>
      </p:sp>
    </p:spTree>
  </p:cSld>
  <p:clrMapOvr>
    <a:masterClrMapping/>
  </p:clrMapOvr>
  <p:transition spd="slow">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CBFBF"/>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949944" y="3227066"/>
            <a:ext cx="5636014" cy="2725106"/>
          </a:xfrm>
          <a:custGeom>
            <a:avLst/>
            <a:gdLst/>
            <a:ahLst/>
            <a:cxnLst/>
            <a:rect r="r" b="b" t="t" l="l"/>
            <a:pathLst>
              <a:path h="2725106" w="5636014">
                <a:moveTo>
                  <a:pt x="0" y="0"/>
                </a:moveTo>
                <a:lnTo>
                  <a:pt x="5636014" y="0"/>
                </a:lnTo>
                <a:lnTo>
                  <a:pt x="5636014" y="2725106"/>
                </a:lnTo>
                <a:lnTo>
                  <a:pt x="0" y="2725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5463" y="3164257"/>
            <a:ext cx="2133005" cy="3331330"/>
          </a:xfrm>
          <a:prstGeom prst="rect">
            <a:avLst/>
          </a:prstGeom>
        </p:spPr>
        <p:txBody>
          <a:bodyPr anchor="t" rtlCol="false" tIns="0" lIns="0" bIns="0" rIns="0">
            <a:spAutoFit/>
          </a:bodyPr>
          <a:lstStyle/>
          <a:p>
            <a:pPr algn="ctr">
              <a:lnSpc>
                <a:spcPts val="9008"/>
              </a:lnSpc>
            </a:pPr>
            <a:r>
              <a:rPr lang="en-US" b="true" sz="4741" spc="94">
                <a:solidFill>
                  <a:srgbClr val="000000"/>
                </a:solidFill>
                <a:latin typeface="Montserrat Ultra-Bold"/>
                <a:ea typeface="Montserrat Ultra-Bold"/>
                <a:cs typeface="Montserrat Ultra-Bold"/>
                <a:sym typeface="Montserrat Ultra-Bold"/>
              </a:rPr>
              <a:t>health</a:t>
            </a:r>
          </a:p>
          <a:p>
            <a:pPr algn="ctr">
              <a:lnSpc>
                <a:spcPts val="9008"/>
              </a:lnSpc>
            </a:pPr>
            <a:r>
              <a:rPr lang="en-US" b="true" sz="4741" spc="94">
                <a:solidFill>
                  <a:srgbClr val="000000"/>
                </a:solidFill>
                <a:latin typeface="Montserrat Ultra-Bold"/>
                <a:ea typeface="Montserrat Ultra-Bold"/>
                <a:cs typeface="Montserrat Ultra-Bold"/>
                <a:sym typeface="Montserrat Ultra-Bold"/>
              </a:rPr>
              <a:t>care</a:t>
            </a:r>
          </a:p>
          <a:p>
            <a:pPr algn="ctr">
              <a:lnSpc>
                <a:spcPts val="9008"/>
              </a:lnSpc>
              <a:spcBef>
                <a:spcPct val="0"/>
              </a:spcBef>
            </a:pPr>
          </a:p>
        </p:txBody>
      </p:sp>
      <p:sp>
        <p:nvSpPr>
          <p:cNvPr name="AutoShape 4" id="4"/>
          <p:cNvSpPr/>
          <p:nvPr/>
        </p:nvSpPr>
        <p:spPr>
          <a:xfrm>
            <a:off x="9144000" y="0"/>
            <a:ext cx="0" cy="10287000"/>
          </a:xfrm>
          <a:prstGeom prst="line">
            <a:avLst/>
          </a:prstGeom>
          <a:ln cap="flat" w="38100">
            <a:solidFill>
              <a:srgbClr val="000000"/>
            </a:solidFill>
            <a:prstDash val="solid"/>
            <a:headEnd type="none" len="sm" w="sm"/>
            <a:tailEnd type="none" len="sm" w="sm"/>
          </a:ln>
        </p:spPr>
      </p:sp>
      <p:sp>
        <p:nvSpPr>
          <p:cNvPr name="AutoShape 5" id="5"/>
          <p:cNvSpPr/>
          <p:nvPr/>
        </p:nvSpPr>
        <p:spPr>
          <a:xfrm>
            <a:off x="9296400" y="152400"/>
            <a:ext cx="0" cy="10287000"/>
          </a:xfrm>
          <a:prstGeom prst="line">
            <a:avLst/>
          </a:prstGeom>
          <a:ln cap="flat" w="38100">
            <a:solidFill>
              <a:srgbClr val="000000"/>
            </a:solidFill>
            <a:prstDash val="solid"/>
            <a:headEnd type="none" len="sm" w="sm"/>
            <a:tailEnd type="none" len="sm" w="sm"/>
          </a:ln>
        </p:spPr>
      </p:sp>
      <p:sp>
        <p:nvSpPr>
          <p:cNvPr name="AutoShape 6" id="6"/>
          <p:cNvSpPr/>
          <p:nvPr/>
        </p:nvSpPr>
        <p:spPr>
          <a:xfrm flipH="true">
            <a:off x="3230615" y="4589619"/>
            <a:ext cx="1720132" cy="0"/>
          </a:xfrm>
          <a:prstGeom prst="line">
            <a:avLst/>
          </a:prstGeom>
          <a:ln cap="flat" w="38100">
            <a:solidFill>
              <a:srgbClr val="000000"/>
            </a:solidFill>
            <a:prstDash val="solid"/>
            <a:headEnd type="none" len="sm" w="sm"/>
            <a:tailEnd type="none" len="sm" w="sm"/>
          </a:ln>
        </p:spPr>
      </p:sp>
      <p:sp>
        <p:nvSpPr>
          <p:cNvPr name="TextBox 7" id="7"/>
          <p:cNvSpPr txBox="true"/>
          <p:nvPr/>
        </p:nvSpPr>
        <p:spPr>
          <a:xfrm rot="0">
            <a:off x="5276407" y="4177446"/>
            <a:ext cx="2225129"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High Costs</a:t>
            </a:r>
          </a:p>
        </p:txBody>
      </p:sp>
      <p:sp>
        <p:nvSpPr>
          <p:cNvPr name="AutoShape 8" id="8"/>
          <p:cNvSpPr/>
          <p:nvPr/>
        </p:nvSpPr>
        <p:spPr>
          <a:xfrm flipH="true" flipV="true">
            <a:off x="2528467" y="6306172"/>
            <a:ext cx="2022039" cy="1566275"/>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4350428" y="7681947"/>
            <a:ext cx="3498652" cy="1338696"/>
          </a:xfrm>
          <a:prstGeom prst="rect">
            <a:avLst/>
          </a:prstGeom>
        </p:spPr>
        <p:txBody>
          <a:bodyPr anchor="t" rtlCol="false" tIns="0" lIns="0" bIns="0" rIns="0">
            <a:spAutoFit/>
          </a:bodyPr>
          <a:lstStyle/>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Technical Issues </a:t>
            </a:r>
          </a:p>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and Reliability</a:t>
            </a:r>
          </a:p>
        </p:txBody>
      </p:sp>
      <p:sp>
        <p:nvSpPr>
          <p:cNvPr name="AutoShape 10" id="10"/>
          <p:cNvSpPr/>
          <p:nvPr/>
        </p:nvSpPr>
        <p:spPr>
          <a:xfrm flipV="true">
            <a:off x="2528467" y="1771612"/>
            <a:ext cx="2022039" cy="1136977"/>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3578278" y="264102"/>
            <a:ext cx="3396258" cy="1338696"/>
          </a:xfrm>
          <a:prstGeom prst="rect">
            <a:avLst/>
          </a:prstGeom>
        </p:spPr>
        <p:txBody>
          <a:bodyPr anchor="t" rtlCol="false" tIns="0" lIns="0" bIns="0" rIns="0">
            <a:spAutoFit/>
          </a:bodyPr>
          <a:lstStyle/>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Inequities in </a:t>
            </a:r>
          </a:p>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Technology Use:</a:t>
            </a:r>
          </a:p>
        </p:txBody>
      </p:sp>
      <p:sp>
        <p:nvSpPr>
          <p:cNvPr name="Freeform 12" id="12"/>
          <p:cNvSpPr/>
          <p:nvPr/>
        </p:nvSpPr>
        <p:spPr>
          <a:xfrm flipH="false" flipV="false" rot="-5400000">
            <a:off x="13908371" y="3227066"/>
            <a:ext cx="5636014" cy="2725106"/>
          </a:xfrm>
          <a:custGeom>
            <a:avLst/>
            <a:gdLst/>
            <a:ahLst/>
            <a:cxnLst/>
            <a:rect r="r" b="b" t="t" l="l"/>
            <a:pathLst>
              <a:path h="2725106" w="5636014">
                <a:moveTo>
                  <a:pt x="0" y="0"/>
                </a:moveTo>
                <a:lnTo>
                  <a:pt x="5636014" y="0"/>
                </a:lnTo>
                <a:lnTo>
                  <a:pt x="5636014" y="2725106"/>
                </a:lnTo>
                <a:lnTo>
                  <a:pt x="0" y="27251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5982355" y="3555202"/>
            <a:ext cx="2305645" cy="2188330"/>
          </a:xfrm>
          <a:prstGeom prst="rect">
            <a:avLst/>
          </a:prstGeom>
        </p:spPr>
        <p:txBody>
          <a:bodyPr anchor="t" rtlCol="false" tIns="0" lIns="0" bIns="0" rIns="0">
            <a:spAutoFit/>
          </a:bodyPr>
          <a:lstStyle/>
          <a:p>
            <a:pPr algn="ctr">
              <a:lnSpc>
                <a:spcPts val="9008"/>
              </a:lnSpc>
              <a:spcBef>
                <a:spcPct val="0"/>
              </a:spcBef>
            </a:pPr>
            <a:r>
              <a:rPr lang="en-US" b="true" sz="4741" spc="94">
                <a:solidFill>
                  <a:srgbClr val="000000"/>
                </a:solidFill>
                <a:latin typeface="Montserrat Bold"/>
                <a:ea typeface="Montserrat Bold"/>
                <a:cs typeface="Montserrat Bold"/>
                <a:sym typeface="Montserrat Bold"/>
              </a:rPr>
              <a:t>education</a:t>
            </a:r>
          </a:p>
        </p:txBody>
      </p:sp>
      <p:sp>
        <p:nvSpPr>
          <p:cNvPr name="AutoShape 14" id="14"/>
          <p:cNvSpPr/>
          <p:nvPr/>
        </p:nvSpPr>
        <p:spPr>
          <a:xfrm>
            <a:off x="15982355" y="476250"/>
            <a:ext cx="930055" cy="1705050"/>
          </a:xfrm>
          <a:prstGeom prst="line">
            <a:avLst/>
          </a:prstGeom>
          <a:ln cap="flat" w="38100">
            <a:solidFill>
              <a:srgbClr val="000000"/>
            </a:solidFill>
            <a:prstDash val="solid"/>
            <a:headEnd type="none" len="sm" w="sm"/>
            <a:tailEnd type="none" len="sm" w="sm"/>
          </a:ln>
        </p:spPr>
      </p:sp>
      <p:sp>
        <p:nvSpPr>
          <p:cNvPr name="AutoShape 15" id="15"/>
          <p:cNvSpPr/>
          <p:nvPr/>
        </p:nvSpPr>
        <p:spPr>
          <a:xfrm>
            <a:off x="12836202" y="4589619"/>
            <a:ext cx="2527623" cy="0"/>
          </a:xfrm>
          <a:prstGeom prst="line">
            <a:avLst/>
          </a:prstGeom>
          <a:ln cap="flat" w="38100">
            <a:solidFill>
              <a:srgbClr val="000000"/>
            </a:solidFill>
            <a:prstDash val="solid"/>
            <a:headEnd type="none" len="sm" w="sm"/>
            <a:tailEnd type="none" len="sm" w="sm"/>
          </a:ln>
        </p:spPr>
      </p:sp>
      <p:sp>
        <p:nvSpPr>
          <p:cNvPr name="AutoShape 16" id="16"/>
          <p:cNvSpPr/>
          <p:nvPr/>
        </p:nvSpPr>
        <p:spPr>
          <a:xfrm flipV="true">
            <a:off x="13809400" y="6507862"/>
            <a:ext cx="2412201" cy="2862744"/>
          </a:xfrm>
          <a:prstGeom prst="line">
            <a:avLst/>
          </a:prstGeom>
          <a:ln cap="flat" w="38100">
            <a:solidFill>
              <a:srgbClr val="000000"/>
            </a:solidFill>
            <a:prstDash val="solid"/>
            <a:headEnd type="none" len="sm" w="sm"/>
            <a:tailEnd type="none" len="sm" w="sm"/>
          </a:ln>
        </p:spPr>
      </p:sp>
      <p:sp>
        <p:nvSpPr>
          <p:cNvPr name="TextBox 17" id="17"/>
          <p:cNvSpPr txBox="true"/>
          <p:nvPr/>
        </p:nvSpPr>
        <p:spPr>
          <a:xfrm rot="0">
            <a:off x="11922461" y="-157596"/>
            <a:ext cx="4921895"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Screen Time and Health</a:t>
            </a:r>
          </a:p>
        </p:txBody>
      </p:sp>
      <p:sp>
        <p:nvSpPr>
          <p:cNvPr name="TextBox 18" id="18"/>
          <p:cNvSpPr txBox="true"/>
          <p:nvPr/>
        </p:nvSpPr>
        <p:spPr>
          <a:xfrm rot="0">
            <a:off x="9429750" y="3853431"/>
            <a:ext cx="4760863"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Impact on Social Skills:</a:t>
            </a:r>
          </a:p>
        </p:txBody>
      </p:sp>
      <p:sp>
        <p:nvSpPr>
          <p:cNvPr name="TextBox 19" id="19"/>
          <p:cNvSpPr txBox="true"/>
          <p:nvPr/>
        </p:nvSpPr>
        <p:spPr>
          <a:xfrm rot="0">
            <a:off x="9706161" y="5923331"/>
            <a:ext cx="2911376" cy="1338696"/>
          </a:xfrm>
          <a:prstGeom prst="rect">
            <a:avLst/>
          </a:prstGeom>
        </p:spPr>
        <p:txBody>
          <a:bodyPr anchor="t" rtlCol="false" tIns="0" lIns="0" bIns="0" rIns="0">
            <a:spAutoFit/>
          </a:bodyPr>
          <a:lstStyle/>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Addiction and</a:t>
            </a:r>
          </a:p>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 Dependency</a:t>
            </a:r>
          </a:p>
        </p:txBody>
      </p:sp>
      <p:sp>
        <p:nvSpPr>
          <p:cNvPr name="TextBox 20" id="20"/>
          <p:cNvSpPr txBox="true"/>
          <p:nvPr/>
        </p:nvSpPr>
        <p:spPr>
          <a:xfrm rot="0">
            <a:off x="10318832" y="8624454"/>
            <a:ext cx="3432423"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Sleep Disruption</a:t>
            </a:r>
          </a:p>
        </p:txBody>
      </p:sp>
      <p:sp>
        <p:nvSpPr>
          <p:cNvPr name="TextBox 21" id="21"/>
          <p:cNvSpPr txBox="true"/>
          <p:nvPr/>
        </p:nvSpPr>
        <p:spPr>
          <a:xfrm rot="0">
            <a:off x="14383408" y="9653154"/>
            <a:ext cx="3705523"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Content Exposure</a:t>
            </a:r>
          </a:p>
        </p:txBody>
      </p:sp>
      <p:sp>
        <p:nvSpPr>
          <p:cNvPr name="AutoShape 22" id="22"/>
          <p:cNvSpPr/>
          <p:nvPr/>
        </p:nvSpPr>
        <p:spPr>
          <a:xfrm flipV="true">
            <a:off x="17135177" y="7407626"/>
            <a:ext cx="953753" cy="2056363"/>
          </a:xfrm>
          <a:prstGeom prst="line">
            <a:avLst/>
          </a:prstGeom>
          <a:ln cap="flat" w="38100">
            <a:solidFill>
              <a:srgbClr val="000000"/>
            </a:solidFill>
            <a:prstDash val="solid"/>
            <a:headEnd type="none" len="sm" w="sm"/>
            <a:tailEnd type="none" len="sm" w="sm"/>
          </a:ln>
        </p:spPr>
      </p:sp>
      <p:sp>
        <p:nvSpPr>
          <p:cNvPr name="AutoShape 23" id="23"/>
          <p:cNvSpPr/>
          <p:nvPr/>
        </p:nvSpPr>
        <p:spPr>
          <a:xfrm flipV="true">
            <a:off x="12617537" y="5924416"/>
            <a:ext cx="3146153" cy="763513"/>
          </a:xfrm>
          <a:prstGeom prst="line">
            <a:avLst/>
          </a:prstGeom>
          <a:ln cap="flat" w="38100">
            <a:solidFill>
              <a:srgbClr val="000000"/>
            </a:solidFill>
            <a:prstDash val="solid"/>
            <a:headEnd type="none" len="sm" w="sm"/>
            <a:tailEnd type="none" len="sm" w="sm"/>
          </a:ln>
        </p:spPr>
      </p:sp>
      <p:sp>
        <p:nvSpPr>
          <p:cNvPr name="TextBox 24" id="24"/>
          <p:cNvSpPr txBox="true"/>
          <p:nvPr/>
        </p:nvSpPr>
        <p:spPr>
          <a:xfrm rot="0">
            <a:off x="9935244" y="654589"/>
            <a:ext cx="2900958" cy="2043546"/>
          </a:xfrm>
          <a:prstGeom prst="rect">
            <a:avLst/>
          </a:prstGeom>
        </p:spPr>
        <p:txBody>
          <a:bodyPr anchor="t" rtlCol="false" tIns="0" lIns="0" bIns="0" rIns="0">
            <a:spAutoFit/>
          </a:bodyPr>
          <a:lstStyle/>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Impaired </a:t>
            </a:r>
          </a:p>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Cognitive</a:t>
            </a:r>
          </a:p>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 Development</a:t>
            </a:r>
          </a:p>
        </p:txBody>
      </p:sp>
      <p:sp>
        <p:nvSpPr>
          <p:cNvPr name="AutoShape 25" id="25"/>
          <p:cNvSpPr/>
          <p:nvPr/>
        </p:nvSpPr>
        <p:spPr>
          <a:xfrm>
            <a:off x="12836202" y="1771612"/>
            <a:ext cx="3146153" cy="1136977"/>
          </a:xfrm>
          <a:prstGeom prst="line">
            <a:avLst/>
          </a:prstGeom>
          <a:ln cap="flat" w="38100">
            <a:solidFill>
              <a:srgbClr val="000000"/>
            </a:solidFill>
            <a:prstDash val="solid"/>
            <a:headEnd type="none" len="sm" w="sm"/>
            <a:tailEnd type="none" len="sm" w="sm"/>
          </a:ln>
        </p:spPr>
      </p:sp>
    </p:spTree>
  </p:cSld>
  <p:clrMapOvr>
    <a:masterClrMapping/>
  </p:clrMapOvr>
  <p:transition spd="slow">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13559"/>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832400" cy="6976132"/>
          </a:xfrm>
          <a:custGeom>
            <a:avLst/>
            <a:gdLst/>
            <a:ahLst/>
            <a:cxnLst/>
            <a:rect r="r" b="b" t="t" l="l"/>
            <a:pathLst>
              <a:path h="6976132" w="13832400">
                <a:moveTo>
                  <a:pt x="0" y="0"/>
                </a:moveTo>
                <a:lnTo>
                  <a:pt x="13832400" y="0"/>
                </a:lnTo>
                <a:lnTo>
                  <a:pt x="13832400" y="6976132"/>
                </a:lnTo>
                <a:lnTo>
                  <a:pt x="0" y="6976132"/>
                </a:lnTo>
                <a:lnTo>
                  <a:pt x="0" y="0"/>
                </a:lnTo>
                <a:close/>
              </a:path>
            </a:pathLst>
          </a:custGeom>
          <a:blipFill>
            <a:blip r:embed="rId2"/>
            <a:stretch>
              <a:fillRect l="0" t="-3739" r="-620" b="-9421"/>
            </a:stretch>
          </a:blipFill>
        </p:spPr>
      </p:sp>
      <p:sp>
        <p:nvSpPr>
          <p:cNvPr name="Freeform 3" id="3"/>
          <p:cNvSpPr/>
          <p:nvPr/>
        </p:nvSpPr>
        <p:spPr>
          <a:xfrm flipH="false" flipV="false" rot="0">
            <a:off x="6916200" y="7676084"/>
            <a:ext cx="10975760" cy="1582216"/>
          </a:xfrm>
          <a:custGeom>
            <a:avLst/>
            <a:gdLst/>
            <a:ahLst/>
            <a:cxnLst/>
            <a:rect r="r" b="b" t="t" l="l"/>
            <a:pathLst>
              <a:path h="1582216" w="10975760">
                <a:moveTo>
                  <a:pt x="0" y="0"/>
                </a:moveTo>
                <a:lnTo>
                  <a:pt x="10975760" y="0"/>
                </a:lnTo>
                <a:lnTo>
                  <a:pt x="10975760" y="1582216"/>
                </a:lnTo>
                <a:lnTo>
                  <a:pt x="0" y="1582216"/>
                </a:lnTo>
                <a:lnTo>
                  <a:pt x="0" y="0"/>
                </a:lnTo>
                <a:close/>
              </a:path>
            </a:pathLst>
          </a:custGeom>
          <a:blipFill>
            <a:blip r:embed="rId3"/>
            <a:stretch>
              <a:fillRect l="0" t="-182673" r="0" b="-257417"/>
            </a:stretch>
          </a:blipFill>
        </p:spPr>
      </p:sp>
      <p:pic>
        <p:nvPicPr>
          <p:cNvPr name="Picture 4" id="4"/>
          <p:cNvPicPr>
            <a:picLocks noChangeAspect="true"/>
          </p:cNvPicPr>
          <p:nvPr/>
        </p:nvPicPr>
        <p:blipFill>
          <a:blip r:embed="rId4"/>
          <a:srcRect l="0" t="0" r="0" b="0"/>
          <a:stretch>
            <a:fillRect/>
          </a:stretch>
        </p:blipFill>
        <p:spPr>
          <a:xfrm flipH="false" flipV="false" rot="0">
            <a:off x="14999929" y="4234947"/>
            <a:ext cx="2453361" cy="2741185"/>
          </a:xfrm>
          <a:prstGeom prst="rect">
            <a:avLst/>
          </a:prstGeom>
        </p:spPr>
      </p:pic>
      <p:sp>
        <p:nvSpPr>
          <p:cNvPr name="TextBox 5" id="5"/>
          <p:cNvSpPr txBox="true"/>
          <p:nvPr/>
        </p:nvSpPr>
        <p:spPr>
          <a:xfrm rot="0">
            <a:off x="13550387" y="1710734"/>
            <a:ext cx="4737613" cy="2748396"/>
          </a:xfrm>
          <a:prstGeom prst="rect">
            <a:avLst/>
          </a:prstGeom>
        </p:spPr>
        <p:txBody>
          <a:bodyPr anchor="t" rtlCol="false" tIns="0" lIns="0" bIns="0" rIns="0">
            <a:spAutoFit/>
          </a:bodyPr>
          <a:lstStyle/>
          <a:p>
            <a:pPr algn="ctr">
              <a:lnSpc>
                <a:spcPts val="5588"/>
              </a:lnSpc>
            </a:pPr>
            <a:r>
              <a:rPr lang="en-US" b="true" sz="2941" spc="58">
                <a:solidFill>
                  <a:srgbClr val="FFFFFF"/>
                </a:solidFill>
                <a:latin typeface="Montserrat Ultra-Bold"/>
                <a:ea typeface="Montserrat Ultra-Bold"/>
                <a:cs typeface="Montserrat Ultra-Bold"/>
                <a:sym typeface="Montserrat Ultra-Bold"/>
              </a:rPr>
              <a:t>children below 11 years engaged in smartphones</a:t>
            </a:r>
          </a:p>
          <a:p>
            <a:pPr algn="ctr">
              <a:lnSpc>
                <a:spcPts val="5588"/>
              </a:lnSpc>
              <a:spcBef>
                <a:spcPct val="0"/>
              </a:spcBef>
            </a:pPr>
          </a:p>
        </p:txBody>
      </p:sp>
    </p:spTree>
  </p:cSld>
  <p:clrMapOvr>
    <a:masterClrMapping/>
  </p:clrMapOvr>
  <p:transition spd="slow">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13559"/>
        </a:solidFill>
      </p:bgPr>
    </p:bg>
    <p:spTree>
      <p:nvGrpSpPr>
        <p:cNvPr id="1" name=""/>
        <p:cNvGrpSpPr/>
        <p:nvPr/>
      </p:nvGrpSpPr>
      <p:grpSpPr>
        <a:xfrm>
          <a:off x="0" y="0"/>
          <a:ext cx="0" cy="0"/>
          <a:chOff x="0" y="0"/>
          <a:chExt cx="0" cy="0"/>
        </a:xfrm>
      </p:grpSpPr>
      <p:sp>
        <p:nvSpPr>
          <p:cNvPr name="Freeform 2" id="2"/>
          <p:cNvSpPr/>
          <p:nvPr/>
        </p:nvSpPr>
        <p:spPr>
          <a:xfrm flipH="false" flipV="false" rot="0">
            <a:off x="0" y="36156"/>
            <a:ext cx="18288000" cy="10214688"/>
          </a:xfrm>
          <a:custGeom>
            <a:avLst/>
            <a:gdLst/>
            <a:ahLst/>
            <a:cxnLst/>
            <a:rect r="r" b="b" t="t" l="l"/>
            <a:pathLst>
              <a:path h="10214688" w="18288000">
                <a:moveTo>
                  <a:pt x="0" y="0"/>
                </a:moveTo>
                <a:lnTo>
                  <a:pt x="18288000" y="0"/>
                </a:lnTo>
                <a:lnTo>
                  <a:pt x="18288000" y="10214688"/>
                </a:lnTo>
                <a:lnTo>
                  <a:pt x="0" y="10214688"/>
                </a:lnTo>
                <a:lnTo>
                  <a:pt x="0" y="0"/>
                </a:lnTo>
                <a:close/>
              </a:path>
            </a:pathLst>
          </a:custGeom>
          <a:blipFill>
            <a:blip r:embed="rId2"/>
            <a:stretch>
              <a:fillRect l="0" t="-2980" r="0" b="-2980"/>
            </a:stretch>
          </a:blipFill>
        </p:spPr>
      </p:sp>
    </p:spTree>
  </p:cSld>
  <p:clrMapOvr>
    <a:masterClrMapping/>
  </p:clrMapOvr>
  <p:transition spd="slow">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BCBFBF"/>
        </a:solidFill>
      </p:bgPr>
    </p:bg>
    <p:spTree>
      <p:nvGrpSpPr>
        <p:cNvPr id="1" name=""/>
        <p:cNvGrpSpPr/>
        <p:nvPr/>
      </p:nvGrpSpPr>
      <p:grpSpPr>
        <a:xfrm>
          <a:off x="0" y="0"/>
          <a:ext cx="0" cy="0"/>
          <a:chOff x="0" y="0"/>
          <a:chExt cx="0" cy="0"/>
        </a:xfrm>
      </p:grpSpPr>
      <p:sp>
        <p:nvSpPr>
          <p:cNvPr name="Freeform 2" id="2"/>
          <p:cNvSpPr/>
          <p:nvPr/>
        </p:nvSpPr>
        <p:spPr>
          <a:xfrm flipH="false" flipV="false" rot="0">
            <a:off x="0" y="86715"/>
            <a:ext cx="9803338" cy="10113570"/>
          </a:xfrm>
          <a:custGeom>
            <a:avLst/>
            <a:gdLst/>
            <a:ahLst/>
            <a:cxnLst/>
            <a:rect r="r" b="b" t="t" l="l"/>
            <a:pathLst>
              <a:path h="10113570" w="9803338">
                <a:moveTo>
                  <a:pt x="0" y="0"/>
                </a:moveTo>
                <a:lnTo>
                  <a:pt x="9803338" y="0"/>
                </a:lnTo>
                <a:lnTo>
                  <a:pt x="9803338" y="10113570"/>
                </a:lnTo>
                <a:lnTo>
                  <a:pt x="0" y="10113570"/>
                </a:lnTo>
                <a:lnTo>
                  <a:pt x="0" y="0"/>
                </a:lnTo>
                <a:close/>
              </a:path>
            </a:pathLst>
          </a:custGeom>
          <a:blipFill>
            <a:blip r:embed="rId2"/>
            <a:stretch>
              <a:fillRect l="0" t="0" r="0" b="0"/>
            </a:stretch>
          </a:blipFill>
        </p:spPr>
      </p:sp>
      <p:sp>
        <p:nvSpPr>
          <p:cNvPr name="TextBox 3" id="3"/>
          <p:cNvSpPr txBox="true"/>
          <p:nvPr/>
        </p:nvSpPr>
        <p:spPr>
          <a:xfrm rot="0">
            <a:off x="10738284" y="-303810"/>
            <a:ext cx="4442028" cy="1269872"/>
          </a:xfrm>
          <a:prstGeom prst="rect">
            <a:avLst/>
          </a:prstGeom>
        </p:spPr>
        <p:txBody>
          <a:bodyPr anchor="t" rtlCol="false" tIns="0" lIns="0" bIns="0" rIns="0">
            <a:spAutoFit/>
          </a:bodyPr>
          <a:lstStyle/>
          <a:p>
            <a:pPr algn="ctr">
              <a:lnSpc>
                <a:spcPts val="11085"/>
              </a:lnSpc>
              <a:spcBef>
                <a:spcPct val="0"/>
              </a:spcBef>
            </a:pPr>
            <a:r>
              <a:rPr lang="en-US" b="true" sz="5834" spc="116">
                <a:solidFill>
                  <a:srgbClr val="000000"/>
                </a:solidFill>
                <a:latin typeface="Montserrat Ultra-Bold"/>
                <a:ea typeface="Montserrat Ultra-Bold"/>
                <a:cs typeface="Montserrat Ultra-Bold"/>
                <a:sym typeface="Montserrat Ultra-Bold"/>
              </a:rPr>
              <a:t>conclusion</a:t>
            </a:r>
          </a:p>
        </p:txBody>
      </p:sp>
      <p:sp>
        <p:nvSpPr>
          <p:cNvPr name="TextBox 4" id="4"/>
          <p:cNvSpPr txBox="true"/>
          <p:nvPr/>
        </p:nvSpPr>
        <p:spPr>
          <a:xfrm rot="0">
            <a:off x="10142534" y="1933882"/>
            <a:ext cx="8145466" cy="8266403"/>
          </a:xfrm>
          <a:prstGeom prst="rect">
            <a:avLst/>
          </a:prstGeom>
        </p:spPr>
        <p:txBody>
          <a:bodyPr anchor="t" rtlCol="false" tIns="0" lIns="0" bIns="0" rIns="0">
            <a:spAutoFit/>
          </a:bodyPr>
          <a:lstStyle/>
          <a:p>
            <a:pPr algn="l">
              <a:lnSpc>
                <a:spcPts val="4720"/>
              </a:lnSpc>
              <a:spcBef>
                <a:spcPct val="0"/>
              </a:spcBef>
            </a:pPr>
            <a:r>
              <a:rPr lang="en-US" b="true" sz="2484" spc="49">
                <a:solidFill>
                  <a:srgbClr val="000000"/>
                </a:solidFill>
                <a:latin typeface="Montserrat Bold"/>
                <a:ea typeface="Montserrat Bold"/>
                <a:cs typeface="Montserrat Bold"/>
                <a:sym typeface="Montserrat Bold"/>
              </a:rPr>
              <a:t>computer technology has greatly modified the society, offering significant advancements and opportunities in various fields. It has brought a drastic change in the fields of communication, improved access to information, and enabled great innovations in fields like healthcare, education, and business. However, these benefits come with notable challenges.</a:t>
            </a:r>
          </a:p>
          <a:p>
            <a:pPr algn="l">
              <a:lnSpc>
                <a:spcPts val="4720"/>
              </a:lnSpc>
              <a:spcBef>
                <a:spcPct val="0"/>
              </a:spcBef>
            </a:pPr>
          </a:p>
          <a:p>
            <a:pPr algn="l">
              <a:lnSpc>
                <a:spcPts val="4720"/>
              </a:lnSpc>
              <a:spcBef>
                <a:spcPct val="0"/>
              </a:spcBef>
            </a:pPr>
            <a:r>
              <a:rPr lang="en-US" b="true" sz="2484" spc="49">
                <a:solidFill>
                  <a:srgbClr val="000000"/>
                </a:solidFill>
                <a:latin typeface="Montserrat Bold"/>
                <a:ea typeface="Montserrat Bold"/>
                <a:cs typeface="Montserrat Bold"/>
                <a:sym typeface="Montserrat Bold"/>
              </a:rPr>
              <a:t>There is a day by day increase in the use of internet as it has become a part of our daily life</a:t>
            </a:r>
          </a:p>
          <a:p>
            <a:pPr algn="l">
              <a:lnSpc>
                <a:spcPts val="4720"/>
              </a:lnSpc>
              <a:spcBef>
                <a:spcPct val="0"/>
              </a:spcBef>
            </a:pPr>
            <a:r>
              <a:rPr lang="en-US" b="true" sz="2484" spc="49">
                <a:solidFill>
                  <a:srgbClr val="000000"/>
                </a:solidFill>
                <a:latin typeface="Montserrat Bold"/>
                <a:ea typeface="Montserrat Bold"/>
                <a:cs typeface="Montserrat Bold"/>
                <a:sym typeface="Montserrat Bold"/>
              </a:rPr>
              <a:t>As shown in the graph.</a:t>
            </a:r>
          </a:p>
          <a:p>
            <a:pPr algn="l">
              <a:lnSpc>
                <a:spcPts val="4720"/>
              </a:lnSpc>
              <a:spcBef>
                <a:spcPct val="0"/>
              </a:spcBef>
            </a:pPr>
            <a:r>
              <a:rPr lang="en-US" b="true" sz="2484" spc="49">
                <a:solidFill>
                  <a:srgbClr val="000000"/>
                </a:solidFill>
                <a:latin typeface="Montserrat Bold"/>
                <a:ea typeface="Montserrat Bold"/>
                <a:cs typeface="Montserrat Bold"/>
                <a:sym typeface="Montserrat Bold"/>
              </a:rPr>
              <a:t> </a:t>
            </a:r>
          </a:p>
          <a:p>
            <a:pPr algn="l">
              <a:lnSpc>
                <a:spcPts val="4720"/>
              </a:lnSpc>
              <a:spcBef>
                <a:spcPct val="0"/>
              </a:spcBef>
            </a:pPr>
          </a:p>
        </p:txBody>
      </p:sp>
    </p:spTree>
  </p:cSld>
  <p:clrMapOvr>
    <a:masterClrMapping/>
  </p:clrMapOvr>
  <p:transition spd="slow">
    <p:fade/>
  </p:transition>
</p:sld>
</file>

<file path=ppt/slides/slide15.xml><?xml version="1.0" encoding="utf-8"?>
<p:sld xmlns:p="http://schemas.openxmlformats.org/presentationml/2006/main" xmlns:a="http://schemas.openxmlformats.org/drawingml/2006/main">
  <p:cSld>
    <p:bg>
      <p:bgPr>
        <a:solidFill>
          <a:srgbClr val="BCBFBF"/>
        </a:solidFill>
      </p:bgPr>
    </p:bg>
    <p:spTree>
      <p:nvGrpSpPr>
        <p:cNvPr id="1" name=""/>
        <p:cNvGrpSpPr/>
        <p:nvPr/>
      </p:nvGrpSpPr>
      <p:grpSpPr>
        <a:xfrm>
          <a:off x="0" y="0"/>
          <a:ext cx="0" cy="0"/>
          <a:chOff x="0" y="0"/>
          <a:chExt cx="0" cy="0"/>
        </a:xfrm>
      </p:grpSpPr>
      <p:sp>
        <p:nvSpPr>
          <p:cNvPr name="TextBox 2" id="2"/>
          <p:cNvSpPr txBox="true"/>
          <p:nvPr/>
        </p:nvSpPr>
        <p:spPr>
          <a:xfrm rot="0">
            <a:off x="1028700" y="838200"/>
            <a:ext cx="16230600" cy="5567796"/>
          </a:xfrm>
          <a:prstGeom prst="rect">
            <a:avLst/>
          </a:prstGeom>
        </p:spPr>
        <p:txBody>
          <a:bodyPr anchor="t" rtlCol="false" tIns="0" lIns="0" bIns="0" rIns="0">
            <a:spAutoFit/>
          </a:bodyPr>
          <a:lstStyle/>
          <a:p>
            <a:pPr algn="ctr">
              <a:lnSpc>
                <a:spcPts val="5588"/>
              </a:lnSpc>
              <a:spcBef>
                <a:spcPct val="0"/>
              </a:spcBef>
            </a:pPr>
            <a:r>
              <a:rPr lang="en-US" b="true" sz="2941" spc="58">
                <a:solidFill>
                  <a:srgbClr val="000000"/>
                </a:solidFill>
                <a:latin typeface="Montserrat Ultra-Bold"/>
                <a:ea typeface="Montserrat Ultra-Bold"/>
                <a:cs typeface="Montserrat Ultra-Bold"/>
                <a:sym typeface="Montserrat Ultra-Bold"/>
              </a:rPr>
              <a:t>To control and make use of the positive potential of computer technology while reducing or to put an end to its adverse effects, society must prioritize ethical practices, promote digital literacy, and ensure that technological advancements are access to everyone and beneficial for all. A balanced approach that maintains technological innovation with mindful consideration of its implications can help in creating a future where technology continues to enhance, rather than detract from, the well-being and progress of individuals and communities.</a:t>
            </a:r>
          </a:p>
        </p:txBody>
      </p:sp>
    </p:spTree>
  </p:cSld>
  <p:clrMapOvr>
    <a:masterClrMapping/>
  </p:clrMapOvr>
  <p:transition spd="slow">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true" flipV="false" rot="0">
            <a:off x="6305562" y="-99551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615347" y="2301247"/>
            <a:ext cx="16230600" cy="7920921"/>
          </a:xfrm>
          <a:prstGeom prst="rect">
            <a:avLst/>
          </a:prstGeom>
          <a:solidFill>
            <a:srgbClr val="213559"/>
          </a:solidFill>
        </p:spPr>
      </p:sp>
      <p:grpSp>
        <p:nvGrpSpPr>
          <p:cNvPr name="Group 5" id="5"/>
          <p:cNvGrpSpPr/>
          <p:nvPr/>
        </p:nvGrpSpPr>
        <p:grpSpPr>
          <a:xfrm rot="0">
            <a:off x="9639230" y="-203728"/>
            <a:ext cx="8944351" cy="10694456"/>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28801" t="0" r="-50549" b="0"/>
              </a:stretch>
            </a:blipFill>
          </p:spPr>
        </p:sp>
      </p:grpSp>
      <p:sp>
        <p:nvSpPr>
          <p:cNvPr name="TextBox 7" id="7"/>
          <p:cNvSpPr txBox="true"/>
          <p:nvPr/>
        </p:nvSpPr>
        <p:spPr>
          <a:xfrm rot="0">
            <a:off x="1028700" y="1123950"/>
            <a:ext cx="5935366" cy="1177297"/>
          </a:xfrm>
          <a:prstGeom prst="rect">
            <a:avLst/>
          </a:prstGeom>
        </p:spPr>
        <p:txBody>
          <a:bodyPr anchor="t" rtlCol="false" tIns="0" lIns="0" bIns="0" rIns="0">
            <a:spAutoFit/>
          </a:bodyPr>
          <a:lstStyle/>
          <a:p>
            <a:pPr algn="l">
              <a:lnSpc>
                <a:spcPts val="4543"/>
              </a:lnSpc>
            </a:pPr>
            <a:r>
              <a:rPr lang="en-US" b="true" sz="4636" i="true" spc="-273">
                <a:solidFill>
                  <a:srgbClr val="263F6B"/>
                </a:solidFill>
                <a:latin typeface="Montserrat Ultra-Bold Italics"/>
                <a:ea typeface="Montserrat Ultra-Bold Italics"/>
                <a:cs typeface="Montserrat Ultra-Bold Italics"/>
                <a:sym typeface="Montserrat Ultra-Bold Italics"/>
              </a:rPr>
              <a:t>TABLE OF CONTENTS</a:t>
            </a:r>
          </a:p>
        </p:txBody>
      </p:sp>
      <p:sp>
        <p:nvSpPr>
          <p:cNvPr name="TextBox 8" id="8"/>
          <p:cNvSpPr txBox="true"/>
          <p:nvPr/>
        </p:nvSpPr>
        <p:spPr>
          <a:xfrm rot="0">
            <a:off x="934565" y="2373601"/>
            <a:ext cx="9829904" cy="6356036"/>
          </a:xfrm>
          <a:prstGeom prst="rect">
            <a:avLst/>
          </a:prstGeom>
        </p:spPr>
        <p:txBody>
          <a:bodyPr anchor="t" rtlCol="false" tIns="0" lIns="0" bIns="0" rIns="0">
            <a:spAutoFit/>
          </a:bodyPr>
          <a:lstStyle/>
          <a:p>
            <a:pPr algn="l" marL="582925" indent="-291463" lvl="1">
              <a:lnSpc>
                <a:spcPts val="6074"/>
              </a:lnSpc>
              <a:buFont typeface="Arial"/>
              <a:buChar char="•"/>
            </a:pPr>
            <a:r>
              <a:rPr lang="en-US" sz="2699" spc="53">
                <a:solidFill>
                  <a:srgbClr val="FFFFFF"/>
                </a:solidFill>
                <a:latin typeface="Montserrat"/>
                <a:ea typeface="Montserrat"/>
                <a:cs typeface="Montserrat"/>
                <a:sym typeface="Montserrat"/>
              </a:rPr>
              <a:t>introduction</a:t>
            </a:r>
          </a:p>
          <a:p>
            <a:pPr algn="l" marL="582925" indent="-291463" lvl="1">
              <a:lnSpc>
                <a:spcPts val="6074"/>
              </a:lnSpc>
              <a:buFont typeface="Arial"/>
              <a:buChar char="•"/>
            </a:pPr>
            <a:r>
              <a:rPr lang="en-US" sz="2699" spc="53">
                <a:solidFill>
                  <a:srgbClr val="FFFFFF"/>
                </a:solidFill>
                <a:latin typeface="Montserrat"/>
                <a:ea typeface="Montserrat"/>
                <a:cs typeface="Montserrat"/>
                <a:sym typeface="Montserrat"/>
              </a:rPr>
              <a:t>what is computer technoplogy ?</a:t>
            </a:r>
          </a:p>
          <a:p>
            <a:pPr algn="l" marL="582925" indent="-291463" lvl="1">
              <a:lnSpc>
                <a:spcPts val="6074"/>
              </a:lnSpc>
              <a:buFont typeface="Arial"/>
              <a:buChar char="•"/>
            </a:pPr>
            <a:r>
              <a:rPr lang="en-US" sz="2699" spc="53">
                <a:solidFill>
                  <a:srgbClr val="FFFFFF"/>
                </a:solidFill>
                <a:latin typeface="Montserrat"/>
                <a:ea typeface="Montserrat"/>
                <a:cs typeface="Montserrat"/>
                <a:sym typeface="Montserrat"/>
              </a:rPr>
              <a:t>impacts of computer technology on various fields</a:t>
            </a:r>
          </a:p>
          <a:p>
            <a:pPr algn="l" marL="1165850" indent="-388617" lvl="2">
              <a:lnSpc>
                <a:spcPts val="6074"/>
              </a:lnSpc>
              <a:buFont typeface="Arial"/>
              <a:buChar char="⚬"/>
            </a:pPr>
            <a:r>
              <a:rPr lang="en-US" sz="2699" spc="53">
                <a:solidFill>
                  <a:srgbClr val="FFFFFF"/>
                </a:solidFill>
                <a:latin typeface="Montserrat"/>
                <a:ea typeface="Montserrat"/>
                <a:cs typeface="Montserrat"/>
                <a:sym typeface="Montserrat"/>
              </a:rPr>
              <a:t>positive impacts </a:t>
            </a:r>
          </a:p>
          <a:p>
            <a:pPr algn="l" marL="1165850" indent="-388617" lvl="2">
              <a:lnSpc>
                <a:spcPts val="6074"/>
              </a:lnSpc>
              <a:buFont typeface="Arial"/>
              <a:buChar char="⚬"/>
            </a:pPr>
            <a:r>
              <a:rPr lang="en-US" sz="2699" spc="53">
                <a:solidFill>
                  <a:srgbClr val="FFFFFF"/>
                </a:solidFill>
                <a:latin typeface="Montserrat"/>
                <a:ea typeface="Montserrat"/>
                <a:cs typeface="Montserrat"/>
                <a:sym typeface="Montserrat"/>
              </a:rPr>
              <a:t>negative impacts </a:t>
            </a:r>
          </a:p>
          <a:p>
            <a:pPr algn="l" marL="582925" indent="-291463" lvl="1">
              <a:lnSpc>
                <a:spcPts val="6074"/>
              </a:lnSpc>
              <a:buFont typeface="Arial"/>
              <a:buChar char="•"/>
            </a:pPr>
            <a:r>
              <a:rPr lang="en-US" sz="2699" spc="53">
                <a:solidFill>
                  <a:srgbClr val="FFFFFF"/>
                </a:solidFill>
                <a:latin typeface="Montserrat"/>
                <a:ea typeface="Montserrat"/>
                <a:cs typeface="Montserrat"/>
                <a:sym typeface="Montserrat"/>
              </a:rPr>
              <a:t>conclusion</a:t>
            </a:r>
          </a:p>
          <a:p>
            <a:pPr algn="l">
              <a:lnSpc>
                <a:spcPts val="7649"/>
              </a:lnSpc>
            </a:pPr>
          </a:p>
          <a:p>
            <a:pPr algn="l">
              <a:lnSpc>
                <a:spcPts val="7649"/>
              </a:lnSpc>
            </a:pPr>
          </a:p>
        </p:txBody>
      </p:sp>
      <p:sp>
        <p:nvSpPr>
          <p:cNvPr name="Freeform 9" id="9"/>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24706"/>
            </a:srgbClr>
          </a:solidFill>
        </p:spPr>
      </p:sp>
      <p:sp>
        <p:nvSpPr>
          <p:cNvPr name="AutoShape 3" id="3"/>
          <p:cNvSpPr/>
          <p:nvPr/>
        </p:nvSpPr>
        <p:spPr>
          <a:xfrm rot="2700000">
            <a:off x="-2646503" y="9043300"/>
            <a:ext cx="5293007" cy="2487400"/>
          </a:xfrm>
          <a:prstGeom prst="rect">
            <a:avLst/>
          </a:prstGeom>
          <a:solidFill>
            <a:srgbClr val="213559"/>
          </a:solidFill>
        </p:spPr>
      </p:sp>
      <p:grpSp>
        <p:nvGrpSpPr>
          <p:cNvPr name="Group 4" id="4"/>
          <p:cNvGrpSpPr/>
          <p:nvPr/>
        </p:nvGrpSpPr>
        <p:grpSpPr>
          <a:xfrm rot="0">
            <a:off x="-2544501" y="-99714"/>
            <a:ext cx="6476517" cy="1034205"/>
            <a:chOff x="0" y="0"/>
            <a:chExt cx="4161103" cy="664467"/>
          </a:xfrm>
        </p:grpSpPr>
        <p:sp>
          <p:nvSpPr>
            <p:cNvPr name="Freeform 5" id="5"/>
            <p:cNvSpPr/>
            <p:nvPr/>
          </p:nvSpPr>
          <p:spPr>
            <a:xfrm flipH="false" flipV="false" rot="0">
              <a:off x="0" y="0"/>
              <a:ext cx="4161103" cy="664468"/>
            </a:xfrm>
            <a:custGeom>
              <a:avLst/>
              <a:gdLst/>
              <a:ahLst/>
              <a:cxnLst/>
              <a:rect r="r" b="b" t="t" l="l"/>
              <a:pathLst>
                <a:path h="664468" w="4161103">
                  <a:moveTo>
                    <a:pt x="4036643" y="664467"/>
                  </a:moveTo>
                  <a:lnTo>
                    <a:pt x="124460" y="664467"/>
                  </a:lnTo>
                  <a:cubicBezTo>
                    <a:pt x="55880" y="664467"/>
                    <a:pt x="0" y="608587"/>
                    <a:pt x="0" y="540007"/>
                  </a:cubicBezTo>
                  <a:lnTo>
                    <a:pt x="0" y="124460"/>
                  </a:lnTo>
                  <a:cubicBezTo>
                    <a:pt x="0" y="55880"/>
                    <a:pt x="55880" y="0"/>
                    <a:pt x="124460" y="0"/>
                  </a:cubicBezTo>
                  <a:lnTo>
                    <a:pt x="4036643" y="0"/>
                  </a:lnTo>
                  <a:cubicBezTo>
                    <a:pt x="4105223" y="0"/>
                    <a:pt x="4161103" y="55880"/>
                    <a:pt x="4161103" y="124460"/>
                  </a:cubicBezTo>
                  <a:lnTo>
                    <a:pt x="4161103" y="540007"/>
                  </a:lnTo>
                  <a:cubicBezTo>
                    <a:pt x="4161103" y="608587"/>
                    <a:pt x="4105223" y="664468"/>
                    <a:pt x="4036643" y="664468"/>
                  </a:cubicBezTo>
                  <a:close/>
                </a:path>
              </a:pathLst>
            </a:custGeom>
            <a:solidFill>
              <a:srgbClr val="263F6B"/>
            </a:solidFill>
          </p:spPr>
        </p:sp>
      </p:grpSp>
      <p:grpSp>
        <p:nvGrpSpPr>
          <p:cNvPr name="Group 6" id="6"/>
          <p:cNvGrpSpPr/>
          <p:nvPr/>
        </p:nvGrpSpPr>
        <p:grpSpPr>
          <a:xfrm rot="0">
            <a:off x="14444289" y="-186982"/>
            <a:ext cx="6057793" cy="961420"/>
            <a:chOff x="0" y="0"/>
            <a:chExt cx="4161103" cy="660400"/>
          </a:xfrm>
        </p:grpSpPr>
        <p:sp>
          <p:nvSpPr>
            <p:cNvPr name="Freeform 7" id="7"/>
            <p:cNvSpPr/>
            <p:nvPr/>
          </p:nvSpPr>
          <p:spPr>
            <a:xfrm flipH="false" flipV="false" rot="0">
              <a:off x="0" y="0"/>
              <a:ext cx="4161103" cy="660400"/>
            </a:xfrm>
            <a:custGeom>
              <a:avLst/>
              <a:gdLst/>
              <a:ahLst/>
              <a:cxnLst/>
              <a:rect r="r" b="b" t="t" l="l"/>
              <a:pathLst>
                <a:path h="660400" w="4161103">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name="Freeform 8" id="8"/>
          <p:cNvSpPr/>
          <p:nvPr/>
        </p:nvSpPr>
        <p:spPr>
          <a:xfrm flipH="false" flipV="false" rot="0">
            <a:off x="0" y="3295220"/>
            <a:ext cx="3468824" cy="2608851"/>
          </a:xfrm>
          <a:custGeom>
            <a:avLst/>
            <a:gdLst/>
            <a:ahLst/>
            <a:cxnLst/>
            <a:rect r="r" b="b" t="t" l="l"/>
            <a:pathLst>
              <a:path h="2608851" w="3468824">
                <a:moveTo>
                  <a:pt x="0" y="0"/>
                </a:moveTo>
                <a:lnTo>
                  <a:pt x="3468824" y="0"/>
                </a:lnTo>
                <a:lnTo>
                  <a:pt x="3468824" y="2608851"/>
                </a:lnTo>
                <a:lnTo>
                  <a:pt x="0" y="2608851"/>
                </a:lnTo>
                <a:lnTo>
                  <a:pt x="0" y="0"/>
                </a:lnTo>
                <a:close/>
              </a:path>
            </a:pathLst>
          </a:custGeom>
          <a:blipFill>
            <a:blip r:embed="rId2"/>
            <a:stretch>
              <a:fillRect l="-27892" t="-67022" r="0" b="-3028"/>
            </a:stretch>
          </a:blipFill>
        </p:spPr>
      </p:sp>
      <p:sp>
        <p:nvSpPr>
          <p:cNvPr name="Freeform 9" id="9"/>
          <p:cNvSpPr/>
          <p:nvPr/>
        </p:nvSpPr>
        <p:spPr>
          <a:xfrm flipH="false" flipV="false" rot="0">
            <a:off x="4443494" y="3284456"/>
            <a:ext cx="3443404" cy="2683946"/>
          </a:xfrm>
          <a:custGeom>
            <a:avLst/>
            <a:gdLst/>
            <a:ahLst/>
            <a:cxnLst/>
            <a:rect r="r" b="b" t="t" l="l"/>
            <a:pathLst>
              <a:path h="2683946" w="3443404">
                <a:moveTo>
                  <a:pt x="0" y="0"/>
                </a:moveTo>
                <a:lnTo>
                  <a:pt x="3443405" y="0"/>
                </a:lnTo>
                <a:lnTo>
                  <a:pt x="3443405" y="2683946"/>
                </a:lnTo>
                <a:lnTo>
                  <a:pt x="0" y="2683946"/>
                </a:lnTo>
                <a:lnTo>
                  <a:pt x="0" y="0"/>
                </a:lnTo>
                <a:close/>
              </a:path>
            </a:pathLst>
          </a:custGeom>
          <a:blipFill>
            <a:blip r:embed="rId3"/>
            <a:stretch>
              <a:fillRect l="0" t="-112484" r="-67800" b="-2797"/>
            </a:stretch>
          </a:blipFill>
        </p:spPr>
      </p:sp>
      <p:sp>
        <p:nvSpPr>
          <p:cNvPr name="Freeform 10" id="10"/>
          <p:cNvSpPr/>
          <p:nvPr/>
        </p:nvSpPr>
        <p:spPr>
          <a:xfrm flipH="false" flipV="false" rot="0">
            <a:off x="8437678" y="3257673"/>
            <a:ext cx="3131766" cy="2746217"/>
          </a:xfrm>
          <a:custGeom>
            <a:avLst/>
            <a:gdLst/>
            <a:ahLst/>
            <a:cxnLst/>
            <a:rect r="r" b="b" t="t" l="l"/>
            <a:pathLst>
              <a:path h="2746217" w="3131766">
                <a:moveTo>
                  <a:pt x="0" y="0"/>
                </a:moveTo>
                <a:lnTo>
                  <a:pt x="3131766" y="0"/>
                </a:lnTo>
                <a:lnTo>
                  <a:pt x="3131766" y="2746216"/>
                </a:lnTo>
                <a:lnTo>
                  <a:pt x="0" y="2746216"/>
                </a:lnTo>
                <a:lnTo>
                  <a:pt x="0" y="0"/>
                </a:lnTo>
                <a:close/>
              </a:path>
            </a:pathLst>
          </a:custGeom>
          <a:blipFill>
            <a:blip r:embed="rId4"/>
            <a:stretch>
              <a:fillRect l="-39628" t="-59903" r="-44870" b="-50497"/>
            </a:stretch>
          </a:blipFill>
        </p:spPr>
      </p:sp>
      <p:sp>
        <p:nvSpPr>
          <p:cNvPr name="Freeform 11" id="11"/>
          <p:cNvSpPr/>
          <p:nvPr/>
        </p:nvSpPr>
        <p:spPr>
          <a:xfrm flipH="false" flipV="false" rot="0">
            <a:off x="12631702" y="3391254"/>
            <a:ext cx="3625174" cy="2416783"/>
          </a:xfrm>
          <a:custGeom>
            <a:avLst/>
            <a:gdLst/>
            <a:ahLst/>
            <a:cxnLst/>
            <a:rect r="r" b="b" t="t" l="l"/>
            <a:pathLst>
              <a:path h="2416783" w="3625174">
                <a:moveTo>
                  <a:pt x="0" y="0"/>
                </a:moveTo>
                <a:lnTo>
                  <a:pt x="3625174" y="0"/>
                </a:lnTo>
                <a:lnTo>
                  <a:pt x="3625174" y="2416783"/>
                </a:lnTo>
                <a:lnTo>
                  <a:pt x="0" y="2416783"/>
                </a:lnTo>
                <a:lnTo>
                  <a:pt x="0" y="0"/>
                </a:lnTo>
                <a:close/>
              </a:path>
            </a:pathLst>
          </a:custGeom>
          <a:blipFill>
            <a:blip r:embed="rId5"/>
            <a:stretch>
              <a:fillRect l="0" t="0" r="0" b="0"/>
            </a:stretch>
          </a:blipFill>
        </p:spPr>
      </p:sp>
      <p:sp>
        <p:nvSpPr>
          <p:cNvPr name="Freeform 12" id="12"/>
          <p:cNvSpPr/>
          <p:nvPr/>
        </p:nvSpPr>
        <p:spPr>
          <a:xfrm flipH="false" flipV="false" rot="0">
            <a:off x="2574239" y="6793397"/>
            <a:ext cx="4224475" cy="2816317"/>
          </a:xfrm>
          <a:custGeom>
            <a:avLst/>
            <a:gdLst/>
            <a:ahLst/>
            <a:cxnLst/>
            <a:rect r="r" b="b" t="t" l="l"/>
            <a:pathLst>
              <a:path h="2816317" w="4224475">
                <a:moveTo>
                  <a:pt x="0" y="0"/>
                </a:moveTo>
                <a:lnTo>
                  <a:pt x="4224476" y="0"/>
                </a:lnTo>
                <a:lnTo>
                  <a:pt x="4224476" y="2816317"/>
                </a:lnTo>
                <a:lnTo>
                  <a:pt x="0" y="2816317"/>
                </a:lnTo>
                <a:lnTo>
                  <a:pt x="0" y="0"/>
                </a:lnTo>
                <a:close/>
              </a:path>
            </a:pathLst>
          </a:custGeom>
          <a:blipFill>
            <a:blip r:embed="rId6"/>
            <a:stretch>
              <a:fillRect l="0" t="0" r="0" b="0"/>
            </a:stretch>
          </a:blipFill>
        </p:spPr>
      </p:sp>
      <p:sp>
        <p:nvSpPr>
          <p:cNvPr name="Freeform 13" id="13"/>
          <p:cNvSpPr/>
          <p:nvPr/>
        </p:nvSpPr>
        <p:spPr>
          <a:xfrm flipH="false" flipV="false" rot="0">
            <a:off x="8684719" y="6961825"/>
            <a:ext cx="4703069" cy="2642812"/>
          </a:xfrm>
          <a:custGeom>
            <a:avLst/>
            <a:gdLst/>
            <a:ahLst/>
            <a:cxnLst/>
            <a:rect r="r" b="b" t="t" l="l"/>
            <a:pathLst>
              <a:path h="2642812" w="4703069">
                <a:moveTo>
                  <a:pt x="0" y="0"/>
                </a:moveTo>
                <a:lnTo>
                  <a:pt x="4703069" y="0"/>
                </a:lnTo>
                <a:lnTo>
                  <a:pt x="4703069" y="2642812"/>
                </a:lnTo>
                <a:lnTo>
                  <a:pt x="0" y="2642812"/>
                </a:lnTo>
                <a:lnTo>
                  <a:pt x="0" y="0"/>
                </a:lnTo>
                <a:close/>
              </a:path>
            </a:pathLst>
          </a:custGeom>
          <a:blipFill>
            <a:blip r:embed="rId7"/>
            <a:stretch>
              <a:fillRect l="0" t="0" r="0" b="0"/>
            </a:stretch>
          </a:blipFill>
        </p:spPr>
      </p:sp>
      <p:sp>
        <p:nvSpPr>
          <p:cNvPr name="TextBox 14" id="14"/>
          <p:cNvSpPr txBox="true"/>
          <p:nvPr/>
        </p:nvSpPr>
        <p:spPr>
          <a:xfrm rot="0">
            <a:off x="-51349" y="1509910"/>
            <a:ext cx="18339349" cy="895985"/>
          </a:xfrm>
          <a:prstGeom prst="rect">
            <a:avLst/>
          </a:prstGeom>
        </p:spPr>
        <p:txBody>
          <a:bodyPr anchor="t" rtlCol="false" tIns="0" lIns="0" bIns="0" rIns="0">
            <a:spAutoFit/>
          </a:bodyPr>
          <a:lstStyle/>
          <a:p>
            <a:pPr algn="l">
              <a:lnSpc>
                <a:spcPts val="3640"/>
              </a:lnSpc>
            </a:pPr>
            <a:r>
              <a:rPr lang="en-US" b="true" sz="2600" spc="52">
                <a:solidFill>
                  <a:srgbClr val="212423"/>
                </a:solidFill>
                <a:latin typeface="Montserrat Bold"/>
                <a:ea typeface="Montserrat Bold"/>
                <a:cs typeface="Montserrat Bold"/>
                <a:sym typeface="Montserrat Bold"/>
              </a:rPr>
              <a:t>computer technology refers to tools,systems and methods used to create,manage,process information with computer or related devices. it includes a wide range of decipline and application.</a:t>
            </a:r>
          </a:p>
        </p:txBody>
      </p:sp>
      <p:sp>
        <p:nvSpPr>
          <p:cNvPr name="TextBox 15" id="15"/>
          <p:cNvSpPr txBox="true"/>
          <p:nvPr/>
        </p:nvSpPr>
        <p:spPr>
          <a:xfrm rot="0">
            <a:off x="-52707" y="5873152"/>
            <a:ext cx="3499197" cy="63384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hardware</a:t>
            </a:r>
          </a:p>
        </p:txBody>
      </p:sp>
      <p:sp>
        <p:nvSpPr>
          <p:cNvPr name="TextBox 16" id="16"/>
          <p:cNvSpPr txBox="true"/>
          <p:nvPr/>
        </p:nvSpPr>
        <p:spPr>
          <a:xfrm rot="0">
            <a:off x="4443494" y="5873152"/>
            <a:ext cx="3499197" cy="63384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software</a:t>
            </a:r>
          </a:p>
        </p:txBody>
      </p:sp>
      <p:sp>
        <p:nvSpPr>
          <p:cNvPr name="TextBox 17" id="17"/>
          <p:cNvSpPr txBox="true"/>
          <p:nvPr/>
        </p:nvSpPr>
        <p:spPr>
          <a:xfrm rot="0">
            <a:off x="8279245" y="5873152"/>
            <a:ext cx="3499197" cy="63384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programming </a:t>
            </a:r>
          </a:p>
        </p:txBody>
      </p:sp>
      <p:sp>
        <p:nvSpPr>
          <p:cNvPr name="TextBox 18" id="18"/>
          <p:cNvSpPr txBox="true"/>
          <p:nvPr/>
        </p:nvSpPr>
        <p:spPr>
          <a:xfrm rot="0">
            <a:off x="4951191" y="-111517"/>
            <a:ext cx="7467055" cy="885955"/>
          </a:xfrm>
          <a:prstGeom prst="rect">
            <a:avLst/>
          </a:prstGeom>
        </p:spPr>
        <p:txBody>
          <a:bodyPr anchor="t" rtlCol="false" tIns="0" lIns="0" bIns="0" rIns="0">
            <a:spAutoFit/>
          </a:bodyPr>
          <a:lstStyle/>
          <a:p>
            <a:pPr algn="ctr">
              <a:lnSpc>
                <a:spcPts val="7529"/>
              </a:lnSpc>
              <a:spcBef>
                <a:spcPct val="0"/>
              </a:spcBef>
            </a:pPr>
            <a:r>
              <a:rPr lang="en-US" sz="3962" spc="79">
                <a:solidFill>
                  <a:srgbClr val="213559"/>
                </a:solidFill>
                <a:latin typeface="March"/>
                <a:ea typeface="March"/>
                <a:cs typeface="March"/>
                <a:sym typeface="March"/>
              </a:rPr>
              <a:t>what is a computer technology?</a:t>
            </a:r>
          </a:p>
        </p:txBody>
      </p:sp>
      <p:sp>
        <p:nvSpPr>
          <p:cNvPr name="TextBox 19" id="19"/>
          <p:cNvSpPr txBox="true"/>
          <p:nvPr/>
        </p:nvSpPr>
        <p:spPr>
          <a:xfrm rot="0">
            <a:off x="12295755" y="5873152"/>
            <a:ext cx="4297067" cy="63384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cloud computing</a:t>
            </a:r>
          </a:p>
        </p:txBody>
      </p:sp>
      <p:sp>
        <p:nvSpPr>
          <p:cNvPr name="TextBox 20" id="20"/>
          <p:cNvSpPr txBox="true"/>
          <p:nvPr/>
        </p:nvSpPr>
        <p:spPr>
          <a:xfrm rot="0">
            <a:off x="2750789" y="9515475"/>
            <a:ext cx="4047926" cy="63384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cyber security</a:t>
            </a:r>
          </a:p>
        </p:txBody>
      </p:sp>
      <p:sp>
        <p:nvSpPr>
          <p:cNvPr name="TextBox 21" id="21"/>
          <p:cNvSpPr txBox="true"/>
          <p:nvPr/>
        </p:nvSpPr>
        <p:spPr>
          <a:xfrm rot="0">
            <a:off x="8546975" y="9515475"/>
            <a:ext cx="5206362" cy="63384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database managemant</a:t>
            </a:r>
          </a:p>
        </p:txBody>
      </p:sp>
    </p:spTree>
  </p:cSld>
  <p:clrMapOvr>
    <a:masterClrMapping/>
  </p:clrMapOvr>
  <p:transition spd="slow">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2726035" y="4658664"/>
            <a:ext cx="25783492" cy="9586163"/>
          </a:xfrm>
          <a:prstGeom prst="rect">
            <a:avLst/>
          </a:prstGeom>
          <a:solidFill>
            <a:srgbClr val="545454">
              <a:alpha val="15686"/>
            </a:srgbClr>
          </a:solidFill>
        </p:spPr>
      </p:sp>
      <p:sp>
        <p:nvSpPr>
          <p:cNvPr name="AutoShape 3" id="3"/>
          <p:cNvSpPr/>
          <p:nvPr/>
        </p:nvSpPr>
        <p:spPr>
          <a:xfrm>
            <a:off x="5652406" y="2765875"/>
            <a:ext cx="2104318" cy="1251442"/>
          </a:xfrm>
          <a:prstGeom prst="line">
            <a:avLst/>
          </a:prstGeom>
          <a:ln cap="rnd" w="47625">
            <a:solidFill>
              <a:srgbClr val="263F6B"/>
            </a:solidFill>
            <a:prstDash val="solid"/>
            <a:headEnd type="oval" len="lg" w="lg"/>
            <a:tailEnd type="oval" len="lg" w="lg"/>
          </a:ln>
        </p:spPr>
      </p:sp>
      <p:sp>
        <p:nvSpPr>
          <p:cNvPr name="AutoShape 4" id="4"/>
          <p:cNvSpPr/>
          <p:nvPr/>
        </p:nvSpPr>
        <p:spPr>
          <a:xfrm flipV="true">
            <a:off x="5539973" y="7006560"/>
            <a:ext cx="2554362" cy="953331"/>
          </a:xfrm>
          <a:prstGeom prst="line">
            <a:avLst/>
          </a:prstGeom>
          <a:ln cap="rnd" w="47625">
            <a:solidFill>
              <a:srgbClr val="263F6B"/>
            </a:solidFill>
            <a:prstDash val="solid"/>
            <a:headEnd type="oval" len="lg" w="lg"/>
            <a:tailEnd type="oval" len="lg" w="lg"/>
          </a:ln>
        </p:spPr>
      </p:sp>
      <p:sp>
        <p:nvSpPr>
          <p:cNvPr name="AutoShape 5" id="5"/>
          <p:cNvSpPr/>
          <p:nvPr/>
        </p:nvSpPr>
        <p:spPr>
          <a:xfrm>
            <a:off x="3914343" y="4302126"/>
            <a:ext cx="3201952" cy="1063150"/>
          </a:xfrm>
          <a:prstGeom prst="line">
            <a:avLst/>
          </a:prstGeom>
          <a:ln cap="rnd" w="47625">
            <a:solidFill>
              <a:srgbClr val="263F6B"/>
            </a:solidFill>
            <a:prstDash val="solid"/>
            <a:headEnd type="oval" len="lg" w="lg"/>
            <a:tailEnd type="oval" len="lg" w="lg"/>
          </a:ln>
        </p:spPr>
      </p:sp>
      <p:sp>
        <p:nvSpPr>
          <p:cNvPr name="AutoShape 6" id="6"/>
          <p:cNvSpPr/>
          <p:nvPr/>
        </p:nvSpPr>
        <p:spPr>
          <a:xfrm rot="-2700000">
            <a:off x="15641497" y="9043300"/>
            <a:ext cx="5293007" cy="2487400"/>
          </a:xfrm>
          <a:prstGeom prst="rect">
            <a:avLst/>
          </a:prstGeom>
          <a:solidFill>
            <a:srgbClr val="213559"/>
          </a:solidFill>
        </p:spPr>
      </p:sp>
      <p:sp>
        <p:nvSpPr>
          <p:cNvPr name="AutoShape 7" id="7"/>
          <p:cNvSpPr/>
          <p:nvPr/>
        </p:nvSpPr>
        <p:spPr>
          <a:xfrm rot="-2700000">
            <a:off x="-2646503" y="-1243700"/>
            <a:ext cx="5293007" cy="2487400"/>
          </a:xfrm>
          <a:prstGeom prst="rect">
            <a:avLst/>
          </a:prstGeom>
          <a:solidFill>
            <a:srgbClr val="213559"/>
          </a:solidFill>
        </p:spPr>
      </p:sp>
      <p:sp>
        <p:nvSpPr>
          <p:cNvPr name="Freeform 8" id="8"/>
          <p:cNvSpPr/>
          <p:nvPr/>
        </p:nvSpPr>
        <p:spPr>
          <a:xfrm flipH="false" flipV="false" rot="0">
            <a:off x="7116295" y="3307876"/>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750789" y="160216"/>
            <a:ext cx="13138647" cy="455783"/>
          </a:xfrm>
          <a:prstGeom prst="rect">
            <a:avLst/>
          </a:prstGeom>
        </p:spPr>
        <p:txBody>
          <a:bodyPr anchor="t" rtlCol="false" tIns="0" lIns="0" bIns="0" rIns="0">
            <a:spAutoFit/>
          </a:bodyPr>
          <a:lstStyle/>
          <a:p>
            <a:pPr algn="l">
              <a:lnSpc>
                <a:spcPts val="3414"/>
              </a:lnSpc>
            </a:pPr>
            <a:r>
              <a:rPr lang="en-US" b="true" sz="3484" spc="-205">
                <a:solidFill>
                  <a:srgbClr val="263F6B"/>
                </a:solidFill>
                <a:latin typeface="Neue Machina Ultra-Bold"/>
                <a:ea typeface="Neue Machina Ultra-Bold"/>
                <a:cs typeface="Neue Machina Ultra-Bold"/>
                <a:sym typeface="Neue Machina Ultra-Bold"/>
              </a:rPr>
              <a:t>FIELDS IN WHICH COMPUTER TECHNOLOGY IMPACTS</a:t>
            </a:r>
          </a:p>
        </p:txBody>
      </p:sp>
      <p:sp>
        <p:nvSpPr>
          <p:cNvPr name="Freeform 10" id="10"/>
          <p:cNvSpPr/>
          <p:nvPr/>
        </p:nvSpPr>
        <p:spPr>
          <a:xfrm flipH="false" flipV="false" rot="0">
            <a:off x="1587235" y="2461811"/>
            <a:ext cx="2327108" cy="2327108"/>
          </a:xfrm>
          <a:custGeom>
            <a:avLst/>
            <a:gdLst/>
            <a:ahLst/>
            <a:cxnLst/>
            <a:rect r="r" b="b" t="t" l="l"/>
            <a:pathLst>
              <a:path h="2327108" w="2327108">
                <a:moveTo>
                  <a:pt x="0" y="0"/>
                </a:moveTo>
                <a:lnTo>
                  <a:pt x="2327108" y="0"/>
                </a:lnTo>
                <a:lnTo>
                  <a:pt x="2327108" y="2327108"/>
                </a:lnTo>
                <a:lnTo>
                  <a:pt x="0" y="2327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1699668" y="3213192"/>
            <a:ext cx="2102242"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263F6B"/>
                </a:solidFill>
                <a:latin typeface="Montserrat Ultra-Bold"/>
                <a:ea typeface="Montserrat Ultra-Bold"/>
                <a:cs typeface="Montserrat Ultra-Bold"/>
                <a:sym typeface="Montserrat Ultra-Bold"/>
              </a:rPr>
              <a:t>education</a:t>
            </a:r>
          </a:p>
        </p:txBody>
      </p:sp>
      <p:sp>
        <p:nvSpPr>
          <p:cNvPr name="Freeform 12" id="12"/>
          <p:cNvSpPr/>
          <p:nvPr/>
        </p:nvSpPr>
        <p:spPr>
          <a:xfrm flipH="false" flipV="false" rot="3257604">
            <a:off x="3815448" y="664002"/>
            <a:ext cx="2319926" cy="2319926"/>
          </a:xfrm>
          <a:custGeom>
            <a:avLst/>
            <a:gdLst/>
            <a:ahLst/>
            <a:cxnLst/>
            <a:rect r="r" b="b" t="t" l="l"/>
            <a:pathLst>
              <a:path h="2319926" w="2319926">
                <a:moveTo>
                  <a:pt x="0" y="0"/>
                </a:moveTo>
                <a:lnTo>
                  <a:pt x="2319926" y="0"/>
                </a:lnTo>
                <a:lnTo>
                  <a:pt x="2319926" y="2319927"/>
                </a:lnTo>
                <a:lnTo>
                  <a:pt x="0" y="23199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3886153" y="1123115"/>
            <a:ext cx="2327108" cy="133869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health</a:t>
            </a:r>
          </a:p>
          <a:p>
            <a:pPr algn="ctr">
              <a:lnSpc>
                <a:spcPts val="5588"/>
              </a:lnSpc>
              <a:spcBef>
                <a:spcPct val="0"/>
              </a:spcBef>
            </a:pPr>
            <a:r>
              <a:rPr lang="en-US" b="true" sz="2941" spc="58">
                <a:solidFill>
                  <a:srgbClr val="263F6B"/>
                </a:solidFill>
                <a:latin typeface="Montserrat Ultra-Bold"/>
                <a:ea typeface="Montserrat Ultra-Bold"/>
                <a:cs typeface="Montserrat Ultra-Bold"/>
                <a:sym typeface="Montserrat Ultra-Bold"/>
              </a:rPr>
              <a:t>care</a:t>
            </a:r>
          </a:p>
        </p:txBody>
      </p:sp>
      <p:sp>
        <p:nvSpPr>
          <p:cNvPr name="Freeform 14" id="14"/>
          <p:cNvSpPr/>
          <p:nvPr/>
        </p:nvSpPr>
        <p:spPr>
          <a:xfrm flipH="false" flipV="false" rot="0">
            <a:off x="4376418" y="7959892"/>
            <a:ext cx="2327108" cy="2327108"/>
          </a:xfrm>
          <a:custGeom>
            <a:avLst/>
            <a:gdLst/>
            <a:ahLst/>
            <a:cxnLst/>
            <a:rect r="r" b="b" t="t" l="l"/>
            <a:pathLst>
              <a:path h="2327108" w="2327108">
                <a:moveTo>
                  <a:pt x="0" y="0"/>
                </a:moveTo>
                <a:lnTo>
                  <a:pt x="2327109" y="0"/>
                </a:lnTo>
                <a:lnTo>
                  <a:pt x="2327109" y="2327108"/>
                </a:lnTo>
                <a:lnTo>
                  <a:pt x="0" y="2327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4492074" y="8489600"/>
            <a:ext cx="2102242"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263F6B"/>
                </a:solidFill>
                <a:latin typeface="Montserrat Ultra-Bold"/>
                <a:ea typeface="Montserrat Ultra-Bold"/>
                <a:cs typeface="Montserrat Ultra-Bold"/>
                <a:sym typeface="Montserrat Ultra-Bold"/>
              </a:rPr>
              <a:t>buisness</a:t>
            </a:r>
          </a:p>
        </p:txBody>
      </p:sp>
      <p:sp>
        <p:nvSpPr>
          <p:cNvPr name="Freeform 16" id="16"/>
          <p:cNvSpPr/>
          <p:nvPr/>
        </p:nvSpPr>
        <p:spPr>
          <a:xfrm flipH="false" flipV="false" rot="-1284791">
            <a:off x="11829946" y="7736583"/>
            <a:ext cx="2466158" cy="2466158"/>
          </a:xfrm>
          <a:custGeom>
            <a:avLst/>
            <a:gdLst/>
            <a:ahLst/>
            <a:cxnLst/>
            <a:rect r="r" b="b" t="t" l="l"/>
            <a:pathLst>
              <a:path h="2466158" w="2466158">
                <a:moveTo>
                  <a:pt x="0" y="0"/>
                </a:moveTo>
                <a:lnTo>
                  <a:pt x="2466158" y="0"/>
                </a:lnTo>
                <a:lnTo>
                  <a:pt x="2466158" y="2466158"/>
                </a:lnTo>
                <a:lnTo>
                  <a:pt x="0" y="2466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7" id="17"/>
          <p:cNvSpPr/>
          <p:nvPr/>
        </p:nvSpPr>
        <p:spPr>
          <a:xfrm>
            <a:off x="10840553" y="6070691"/>
            <a:ext cx="1772286" cy="1751010"/>
          </a:xfrm>
          <a:prstGeom prst="line">
            <a:avLst/>
          </a:prstGeom>
          <a:ln cap="rnd" w="47625">
            <a:solidFill>
              <a:srgbClr val="263F6B"/>
            </a:solidFill>
            <a:prstDash val="solid"/>
            <a:headEnd type="oval" len="lg" w="lg"/>
            <a:tailEnd type="oval" len="lg" w="lg"/>
          </a:ln>
        </p:spPr>
      </p:sp>
      <p:sp>
        <p:nvSpPr>
          <p:cNvPr name="TextBox 18" id="18"/>
          <p:cNvSpPr txBox="true"/>
          <p:nvPr/>
        </p:nvSpPr>
        <p:spPr>
          <a:xfrm rot="0">
            <a:off x="11740336" y="8358848"/>
            <a:ext cx="2776842" cy="133869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entertain</a:t>
            </a:r>
          </a:p>
          <a:p>
            <a:pPr algn="ctr">
              <a:lnSpc>
                <a:spcPts val="5588"/>
              </a:lnSpc>
              <a:spcBef>
                <a:spcPct val="0"/>
              </a:spcBef>
            </a:pPr>
            <a:r>
              <a:rPr lang="en-US" b="true" sz="2941" spc="58">
                <a:solidFill>
                  <a:srgbClr val="263F6B"/>
                </a:solidFill>
                <a:latin typeface="Montserrat Ultra-Bold"/>
                <a:ea typeface="Montserrat Ultra-Bold"/>
                <a:cs typeface="Montserrat Ultra-Bold"/>
                <a:sym typeface="Montserrat Ultra-Bold"/>
              </a:rPr>
              <a:t>ment</a:t>
            </a:r>
          </a:p>
        </p:txBody>
      </p:sp>
      <p:sp>
        <p:nvSpPr>
          <p:cNvPr name="Freeform 19" id="19"/>
          <p:cNvSpPr/>
          <p:nvPr/>
        </p:nvSpPr>
        <p:spPr>
          <a:xfrm flipH="false" flipV="false" rot="1385769">
            <a:off x="14423917" y="6279381"/>
            <a:ext cx="2327108" cy="2327108"/>
          </a:xfrm>
          <a:custGeom>
            <a:avLst/>
            <a:gdLst/>
            <a:ahLst/>
            <a:cxnLst/>
            <a:rect r="r" b="b" t="t" l="l"/>
            <a:pathLst>
              <a:path h="2327108" w="2327108">
                <a:moveTo>
                  <a:pt x="0" y="0"/>
                </a:moveTo>
                <a:lnTo>
                  <a:pt x="2327109" y="0"/>
                </a:lnTo>
                <a:lnTo>
                  <a:pt x="2327109" y="2327109"/>
                </a:lnTo>
                <a:lnTo>
                  <a:pt x="0" y="23271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0" id="20"/>
          <p:cNvSpPr/>
          <p:nvPr/>
        </p:nvSpPr>
        <p:spPr>
          <a:xfrm>
            <a:off x="11231095" y="5365276"/>
            <a:ext cx="3286083" cy="1621226"/>
          </a:xfrm>
          <a:prstGeom prst="line">
            <a:avLst/>
          </a:prstGeom>
          <a:ln cap="rnd" w="47625">
            <a:solidFill>
              <a:srgbClr val="263F6B"/>
            </a:solidFill>
            <a:prstDash val="solid"/>
            <a:headEnd type="oval" len="lg" w="lg"/>
            <a:tailEnd type="oval" len="lg" w="lg"/>
          </a:ln>
        </p:spPr>
      </p:sp>
      <p:sp>
        <p:nvSpPr>
          <p:cNvPr name="TextBox 21" id="21"/>
          <p:cNvSpPr txBox="true"/>
          <p:nvPr/>
        </p:nvSpPr>
        <p:spPr>
          <a:xfrm rot="0">
            <a:off x="14199050" y="6816060"/>
            <a:ext cx="2776842" cy="1338696"/>
          </a:xfrm>
          <a:prstGeom prst="rect">
            <a:avLst/>
          </a:prstGeom>
        </p:spPr>
        <p:txBody>
          <a:bodyPr anchor="t" rtlCol="false" tIns="0" lIns="0" bIns="0" rIns="0">
            <a:spAutoFit/>
          </a:bodyPr>
          <a:lstStyle/>
          <a:p>
            <a:pPr algn="ctr">
              <a:lnSpc>
                <a:spcPts val="5588"/>
              </a:lnSpc>
            </a:pPr>
            <a:r>
              <a:rPr lang="en-US" b="true" sz="2941" spc="58">
                <a:solidFill>
                  <a:srgbClr val="263F6B"/>
                </a:solidFill>
                <a:latin typeface="Montserrat Ultra-Bold"/>
                <a:ea typeface="Montserrat Ultra-Bold"/>
                <a:cs typeface="Montserrat Ultra-Bold"/>
                <a:sym typeface="Montserrat Ultra-Bold"/>
              </a:rPr>
              <a:t>transport</a:t>
            </a:r>
          </a:p>
          <a:p>
            <a:pPr algn="ctr">
              <a:lnSpc>
                <a:spcPts val="5588"/>
              </a:lnSpc>
              <a:spcBef>
                <a:spcPct val="0"/>
              </a:spcBef>
            </a:pPr>
            <a:r>
              <a:rPr lang="en-US" b="true" sz="2941" spc="58">
                <a:solidFill>
                  <a:srgbClr val="263F6B"/>
                </a:solidFill>
                <a:latin typeface="Montserrat Ultra-Bold"/>
                <a:ea typeface="Montserrat Ultra-Bold"/>
                <a:cs typeface="Montserrat Ultra-Bold"/>
                <a:sym typeface="Montserrat Ultra-Bold"/>
              </a:rPr>
              <a:t>ation</a:t>
            </a:r>
          </a:p>
        </p:txBody>
      </p:sp>
      <p:sp>
        <p:nvSpPr>
          <p:cNvPr name="Freeform 22" id="22"/>
          <p:cNvSpPr/>
          <p:nvPr/>
        </p:nvSpPr>
        <p:spPr>
          <a:xfrm flipH="false" flipV="false" rot="5852695">
            <a:off x="14384719" y="3363193"/>
            <a:ext cx="2405504" cy="2405504"/>
          </a:xfrm>
          <a:custGeom>
            <a:avLst/>
            <a:gdLst/>
            <a:ahLst/>
            <a:cxnLst/>
            <a:rect r="r" b="b" t="t" l="l"/>
            <a:pathLst>
              <a:path h="2405504" w="2405504">
                <a:moveTo>
                  <a:pt x="0" y="0"/>
                </a:moveTo>
                <a:lnTo>
                  <a:pt x="2405504" y="0"/>
                </a:lnTo>
                <a:lnTo>
                  <a:pt x="2405504" y="2405503"/>
                </a:lnTo>
                <a:lnTo>
                  <a:pt x="0" y="24055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3" id="23"/>
          <p:cNvSpPr/>
          <p:nvPr/>
        </p:nvSpPr>
        <p:spPr>
          <a:xfrm>
            <a:off x="10753954" y="4302126"/>
            <a:ext cx="3641179" cy="105893"/>
          </a:xfrm>
          <a:prstGeom prst="line">
            <a:avLst/>
          </a:prstGeom>
          <a:ln cap="rnd" w="47625">
            <a:solidFill>
              <a:srgbClr val="263F6B"/>
            </a:solidFill>
            <a:prstDash val="solid"/>
            <a:headEnd type="oval" len="lg" w="lg"/>
            <a:tailEnd type="oval" len="lg" w="lg"/>
          </a:ln>
        </p:spPr>
      </p:sp>
      <p:sp>
        <p:nvSpPr>
          <p:cNvPr name="TextBox 24" id="24"/>
          <p:cNvSpPr txBox="true"/>
          <p:nvPr/>
        </p:nvSpPr>
        <p:spPr>
          <a:xfrm rot="0">
            <a:off x="14581324" y="3826816"/>
            <a:ext cx="2012295" cy="1338696"/>
          </a:xfrm>
          <a:prstGeom prst="rect">
            <a:avLst/>
          </a:prstGeom>
        </p:spPr>
        <p:txBody>
          <a:bodyPr anchor="t" rtlCol="false" tIns="0" lIns="0" bIns="0" rIns="0">
            <a:spAutoFit/>
          </a:bodyPr>
          <a:lstStyle/>
          <a:p>
            <a:pPr algn="ctr">
              <a:lnSpc>
                <a:spcPts val="5588"/>
              </a:lnSpc>
              <a:spcBef>
                <a:spcPct val="0"/>
              </a:spcBef>
            </a:pPr>
            <a:r>
              <a:rPr lang="en-US" b="true" sz="2941" spc="58">
                <a:solidFill>
                  <a:srgbClr val="263F6B"/>
                </a:solidFill>
                <a:latin typeface="Montserrat Ultra-Bold"/>
                <a:ea typeface="Montserrat Ultra-Bold"/>
                <a:cs typeface="Montserrat Ultra-Bold"/>
                <a:sym typeface="Montserrat Ultra-Bold"/>
              </a:rPr>
              <a:t>communication</a:t>
            </a:r>
          </a:p>
        </p:txBody>
      </p:sp>
      <p:sp>
        <p:nvSpPr>
          <p:cNvPr name="Freeform 25" id="25"/>
          <p:cNvSpPr/>
          <p:nvPr/>
        </p:nvSpPr>
        <p:spPr>
          <a:xfrm flipH="false" flipV="false" rot="5852695">
            <a:off x="12452274" y="842887"/>
            <a:ext cx="2405504" cy="2405504"/>
          </a:xfrm>
          <a:custGeom>
            <a:avLst/>
            <a:gdLst/>
            <a:ahLst/>
            <a:cxnLst/>
            <a:rect r="r" b="b" t="t" l="l"/>
            <a:pathLst>
              <a:path h="2405504" w="2405504">
                <a:moveTo>
                  <a:pt x="0" y="0"/>
                </a:moveTo>
                <a:lnTo>
                  <a:pt x="2405503" y="0"/>
                </a:lnTo>
                <a:lnTo>
                  <a:pt x="2405503" y="2405504"/>
                </a:lnTo>
                <a:lnTo>
                  <a:pt x="0" y="2405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6" id="26"/>
          <p:cNvSpPr/>
          <p:nvPr/>
        </p:nvSpPr>
        <p:spPr>
          <a:xfrm flipV="true">
            <a:off x="10165711" y="1887713"/>
            <a:ext cx="2296976" cy="1863943"/>
          </a:xfrm>
          <a:prstGeom prst="line">
            <a:avLst/>
          </a:prstGeom>
          <a:ln cap="rnd" w="47625">
            <a:solidFill>
              <a:srgbClr val="263F6B"/>
            </a:solidFill>
            <a:prstDash val="solid"/>
            <a:headEnd type="oval" len="lg" w="lg"/>
            <a:tailEnd type="oval" len="lg" w="lg"/>
          </a:ln>
        </p:spPr>
      </p:sp>
      <p:sp>
        <p:nvSpPr>
          <p:cNvPr name="TextBox 27" id="27"/>
          <p:cNvSpPr txBox="true"/>
          <p:nvPr/>
        </p:nvSpPr>
        <p:spPr>
          <a:xfrm rot="0">
            <a:off x="12648878" y="1411793"/>
            <a:ext cx="2012295"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263F6B"/>
                </a:solidFill>
                <a:latin typeface="Montserrat Ultra-Bold"/>
                <a:ea typeface="Montserrat Ultra-Bold"/>
                <a:cs typeface="Montserrat Ultra-Bold"/>
                <a:sym typeface="Montserrat Ultra-Bold"/>
              </a:rPr>
              <a:t>research</a:t>
            </a:r>
          </a:p>
        </p:txBody>
      </p:sp>
      <p:sp>
        <p:nvSpPr>
          <p:cNvPr name="Freeform 28" id="28"/>
          <p:cNvSpPr/>
          <p:nvPr/>
        </p:nvSpPr>
        <p:spPr>
          <a:xfrm flipH="false" flipV="false" rot="0">
            <a:off x="1475138" y="5730910"/>
            <a:ext cx="2551301" cy="2551301"/>
          </a:xfrm>
          <a:custGeom>
            <a:avLst/>
            <a:gdLst/>
            <a:ahLst/>
            <a:cxnLst/>
            <a:rect r="r" b="b" t="t" l="l"/>
            <a:pathLst>
              <a:path h="2551301" w="2551301">
                <a:moveTo>
                  <a:pt x="0" y="0"/>
                </a:moveTo>
                <a:lnTo>
                  <a:pt x="2551302" y="0"/>
                </a:lnTo>
                <a:lnTo>
                  <a:pt x="2551302" y="2551301"/>
                </a:lnTo>
                <a:lnTo>
                  <a:pt x="0" y="2551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1587235" y="6574329"/>
            <a:ext cx="2102242"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263F6B"/>
                </a:solidFill>
                <a:latin typeface="Montserrat Ultra-Bold"/>
                <a:ea typeface="Montserrat Ultra-Bold"/>
                <a:cs typeface="Montserrat Ultra-Bold"/>
                <a:sym typeface="Montserrat Ultra-Bold"/>
              </a:rPr>
              <a:t>education</a:t>
            </a:r>
          </a:p>
        </p:txBody>
      </p:sp>
      <p:sp>
        <p:nvSpPr>
          <p:cNvPr name="AutoShape 30" id="30"/>
          <p:cNvSpPr/>
          <p:nvPr/>
        </p:nvSpPr>
        <p:spPr>
          <a:xfrm flipV="true">
            <a:off x="4026440" y="6444637"/>
            <a:ext cx="3427156" cy="561923"/>
          </a:xfrm>
          <a:prstGeom prst="line">
            <a:avLst/>
          </a:prstGeom>
          <a:ln cap="rnd" w="47625">
            <a:solidFill>
              <a:srgbClr val="263F6B"/>
            </a:solidFill>
            <a:prstDash val="solid"/>
            <a:headEnd type="oval" len="lg" w="lg"/>
            <a:tailEnd type="oval" len="lg" w="lg"/>
          </a:ln>
        </p:spPr>
      </p:sp>
      <p:sp>
        <p:nvSpPr>
          <p:cNvPr name="TextBox 31" id="31"/>
          <p:cNvSpPr txBox="true"/>
          <p:nvPr/>
        </p:nvSpPr>
        <p:spPr>
          <a:xfrm rot="0">
            <a:off x="6703527" y="4542076"/>
            <a:ext cx="5036810" cy="1374133"/>
          </a:xfrm>
          <a:prstGeom prst="rect">
            <a:avLst/>
          </a:prstGeom>
        </p:spPr>
        <p:txBody>
          <a:bodyPr anchor="t" rtlCol="false" tIns="0" lIns="0" bIns="0" rIns="0">
            <a:spAutoFit/>
          </a:bodyPr>
          <a:lstStyle/>
          <a:p>
            <a:pPr algn="ctr">
              <a:lnSpc>
                <a:spcPts val="11919"/>
              </a:lnSpc>
              <a:spcBef>
                <a:spcPct val="0"/>
              </a:spcBef>
            </a:pPr>
            <a:r>
              <a:rPr lang="en-US" b="true" sz="6273" spc="125">
                <a:solidFill>
                  <a:srgbClr val="263F6B"/>
                </a:solidFill>
                <a:latin typeface="Montserrat Ultra-Bold"/>
                <a:ea typeface="Montserrat Ultra-Bold"/>
                <a:cs typeface="Montserrat Ultra-Bold"/>
                <a:sym typeface="Montserrat Ultra-Bold"/>
              </a:rPr>
              <a:t>fields</a:t>
            </a:r>
          </a:p>
        </p:txBody>
      </p:sp>
    </p:spTree>
  </p:cSld>
  <p:clrMapOvr>
    <a:masterClrMapping/>
  </p:clrMapOvr>
  <p:transition spd="slow">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CBFBF"/>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213559"/>
          </a:solidFill>
        </p:spPr>
      </p:sp>
      <p:sp>
        <p:nvSpPr>
          <p:cNvPr name="Freeform 3" id="3"/>
          <p:cNvSpPr/>
          <p:nvPr/>
        </p:nvSpPr>
        <p:spPr>
          <a:xfrm flipH="false" flipV="false" rot="0">
            <a:off x="4346800" y="425185"/>
            <a:ext cx="9136383" cy="9136383"/>
          </a:xfrm>
          <a:custGeom>
            <a:avLst/>
            <a:gdLst/>
            <a:ahLst/>
            <a:cxnLst/>
            <a:rect r="r" b="b" t="t" l="l"/>
            <a:pathLst>
              <a:path h="9136383" w="9136383">
                <a:moveTo>
                  <a:pt x="0" y="0"/>
                </a:moveTo>
                <a:lnTo>
                  <a:pt x="9136382" y="0"/>
                </a:lnTo>
                <a:lnTo>
                  <a:pt x="9136382" y="9136383"/>
                </a:lnTo>
                <a:lnTo>
                  <a:pt x="0" y="9136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4923587" y="2057775"/>
            <a:ext cx="7982808" cy="5709277"/>
          </a:xfrm>
          <a:prstGeom prst="rect">
            <a:avLst/>
          </a:prstGeom>
        </p:spPr>
        <p:txBody>
          <a:bodyPr anchor="t" rtlCol="false" tIns="0" lIns="0" bIns="0" rIns="0">
            <a:spAutoFit/>
          </a:bodyPr>
          <a:lstStyle/>
          <a:p>
            <a:pPr algn="ctr">
              <a:lnSpc>
                <a:spcPts val="11340"/>
              </a:lnSpc>
            </a:pPr>
            <a:r>
              <a:rPr lang="en-US" sz="8100" b="true">
                <a:solidFill>
                  <a:srgbClr val="000000"/>
                </a:solidFill>
                <a:latin typeface="Canva Sans Bold"/>
                <a:ea typeface="Canva Sans Bold"/>
                <a:cs typeface="Canva Sans Bold"/>
                <a:sym typeface="Canva Sans Bold"/>
              </a:rPr>
              <a:t>positive impacts of computer technology</a:t>
            </a:r>
          </a:p>
        </p:txBody>
      </p:sp>
    </p:spTree>
  </p:cSld>
  <p:clrMapOvr>
    <a:masterClrMapping/>
  </p:clrMapOvr>
  <p:transition spd="slow">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Freeform 2" id="2"/>
          <p:cNvSpPr/>
          <p:nvPr/>
        </p:nvSpPr>
        <p:spPr>
          <a:xfrm flipH="false" flipV="false" rot="0">
            <a:off x="11649624" y="1422885"/>
            <a:ext cx="887151" cy="698631"/>
          </a:xfrm>
          <a:custGeom>
            <a:avLst/>
            <a:gdLst/>
            <a:ahLst/>
            <a:cxnLst/>
            <a:rect r="r" b="b" t="t" l="l"/>
            <a:pathLst>
              <a:path h="698631" w="887151">
                <a:moveTo>
                  <a:pt x="0" y="0"/>
                </a:moveTo>
                <a:lnTo>
                  <a:pt x="887151" y="0"/>
                </a:lnTo>
                <a:lnTo>
                  <a:pt x="887151" y="698632"/>
                </a:lnTo>
                <a:lnTo>
                  <a:pt x="0" y="698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506372" y="2964985"/>
            <a:ext cx="3691031" cy="3685294"/>
            <a:chOff x="0" y="0"/>
            <a:chExt cx="1140225" cy="1138453"/>
          </a:xfrm>
        </p:grpSpPr>
        <p:sp>
          <p:nvSpPr>
            <p:cNvPr name="Freeform 4" id="4"/>
            <p:cNvSpPr/>
            <p:nvPr/>
          </p:nvSpPr>
          <p:spPr>
            <a:xfrm flipH="false" flipV="false" rot="0">
              <a:off x="0" y="0"/>
              <a:ext cx="1140225" cy="1138453"/>
            </a:xfrm>
            <a:custGeom>
              <a:avLst/>
              <a:gdLst/>
              <a:ahLst/>
              <a:cxnLst/>
              <a:rect r="r" b="b" t="t" l="l"/>
              <a:pathLst>
                <a:path h="1138453" w="1140225">
                  <a:moveTo>
                    <a:pt x="570112" y="0"/>
                  </a:moveTo>
                  <a:cubicBezTo>
                    <a:pt x="255248" y="0"/>
                    <a:pt x="0" y="254851"/>
                    <a:pt x="0" y="569226"/>
                  </a:cubicBezTo>
                  <a:cubicBezTo>
                    <a:pt x="0" y="883601"/>
                    <a:pt x="255248" y="1138453"/>
                    <a:pt x="570112" y="1138453"/>
                  </a:cubicBezTo>
                  <a:cubicBezTo>
                    <a:pt x="884977" y="1138453"/>
                    <a:pt x="1140225" y="883601"/>
                    <a:pt x="1140225" y="569226"/>
                  </a:cubicBezTo>
                  <a:cubicBezTo>
                    <a:pt x="1140225" y="254851"/>
                    <a:pt x="884977" y="0"/>
                    <a:pt x="570112" y="0"/>
                  </a:cubicBezTo>
                  <a:close/>
                </a:path>
              </a:pathLst>
            </a:custGeom>
            <a:solidFill>
              <a:srgbClr val="3DC2E6"/>
            </a:solidFill>
          </p:spPr>
        </p:sp>
        <p:sp>
          <p:nvSpPr>
            <p:cNvPr name="TextBox 5" id="5"/>
            <p:cNvSpPr txBox="true"/>
            <p:nvPr/>
          </p:nvSpPr>
          <p:spPr>
            <a:xfrm>
              <a:off x="106896" y="59105"/>
              <a:ext cx="926433" cy="972618"/>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6351887" y="796318"/>
            <a:ext cx="0" cy="2168667"/>
          </a:xfrm>
          <a:prstGeom prst="line">
            <a:avLst/>
          </a:prstGeom>
          <a:ln cap="flat" w="38100">
            <a:solidFill>
              <a:srgbClr val="FFFFFF"/>
            </a:solidFill>
            <a:prstDash val="solid"/>
            <a:headEnd type="none" len="sm" w="sm"/>
            <a:tailEnd type="none" len="sm" w="sm"/>
          </a:ln>
        </p:spPr>
      </p:sp>
      <p:sp>
        <p:nvSpPr>
          <p:cNvPr name="AutoShape 7" id="7"/>
          <p:cNvSpPr/>
          <p:nvPr/>
        </p:nvSpPr>
        <p:spPr>
          <a:xfrm flipV="true">
            <a:off x="1028700" y="4807632"/>
            <a:ext cx="3477672" cy="144119"/>
          </a:xfrm>
          <a:prstGeom prst="line">
            <a:avLst/>
          </a:prstGeom>
          <a:ln cap="flat" w="38100">
            <a:solidFill>
              <a:srgbClr val="FFFFFF"/>
            </a:solidFill>
            <a:prstDash val="solid"/>
            <a:headEnd type="none" len="sm" w="sm"/>
            <a:tailEnd type="none" len="sm" w="sm"/>
          </a:ln>
        </p:spPr>
      </p:sp>
      <p:sp>
        <p:nvSpPr>
          <p:cNvPr name="AutoShape 8" id="8"/>
          <p:cNvSpPr/>
          <p:nvPr/>
        </p:nvSpPr>
        <p:spPr>
          <a:xfrm>
            <a:off x="6351887" y="6650279"/>
            <a:ext cx="0" cy="1885651"/>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9583160" y="5886914"/>
            <a:ext cx="1563691" cy="1526731"/>
          </a:xfrm>
          <a:custGeom>
            <a:avLst/>
            <a:gdLst/>
            <a:ahLst/>
            <a:cxnLst/>
            <a:rect r="r" b="b" t="t" l="l"/>
            <a:pathLst>
              <a:path h="1526731" w="1563691">
                <a:moveTo>
                  <a:pt x="0" y="0"/>
                </a:moveTo>
                <a:lnTo>
                  <a:pt x="1563691" y="0"/>
                </a:lnTo>
                <a:lnTo>
                  <a:pt x="1563691" y="1526731"/>
                </a:lnTo>
                <a:lnTo>
                  <a:pt x="0" y="15267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825590" y="3543843"/>
            <a:ext cx="3052595" cy="2663417"/>
          </a:xfrm>
          <a:prstGeom prst="rect">
            <a:avLst/>
          </a:prstGeom>
        </p:spPr>
        <p:txBody>
          <a:bodyPr anchor="t" rtlCol="false" tIns="0" lIns="0" bIns="0" rIns="0">
            <a:spAutoFit/>
          </a:bodyPr>
          <a:lstStyle/>
          <a:p>
            <a:pPr algn="ctr">
              <a:lnSpc>
                <a:spcPts val="10697"/>
              </a:lnSpc>
            </a:pPr>
            <a:r>
              <a:rPr lang="en-US" sz="7641">
                <a:solidFill>
                  <a:srgbClr val="000000"/>
                </a:solidFill>
                <a:latin typeface="March"/>
                <a:ea typeface="March"/>
                <a:cs typeface="March"/>
                <a:sym typeface="March"/>
              </a:rPr>
              <a:t>health</a:t>
            </a:r>
          </a:p>
          <a:p>
            <a:pPr algn="ctr">
              <a:lnSpc>
                <a:spcPts val="10697"/>
              </a:lnSpc>
            </a:pPr>
            <a:r>
              <a:rPr lang="en-US" sz="7641">
                <a:solidFill>
                  <a:srgbClr val="000000"/>
                </a:solidFill>
                <a:latin typeface="March"/>
                <a:ea typeface="March"/>
                <a:cs typeface="March"/>
                <a:sym typeface="March"/>
              </a:rPr>
              <a:t>care</a:t>
            </a:r>
          </a:p>
        </p:txBody>
      </p:sp>
      <p:sp>
        <p:nvSpPr>
          <p:cNvPr name="AutoShape 11" id="11"/>
          <p:cNvSpPr/>
          <p:nvPr/>
        </p:nvSpPr>
        <p:spPr>
          <a:xfrm flipV="true">
            <a:off x="2807029" y="6207260"/>
            <a:ext cx="2018561" cy="1421114"/>
          </a:xfrm>
          <a:prstGeom prst="line">
            <a:avLst/>
          </a:prstGeom>
          <a:ln cap="flat" w="38100">
            <a:solidFill>
              <a:srgbClr val="FFFFFF"/>
            </a:solidFill>
            <a:prstDash val="solid"/>
            <a:headEnd type="none" len="sm" w="sm"/>
            <a:tailEnd type="none" len="sm" w="sm"/>
          </a:ln>
        </p:spPr>
      </p:sp>
      <p:sp>
        <p:nvSpPr>
          <p:cNvPr name="AutoShape 12" id="12"/>
          <p:cNvSpPr/>
          <p:nvPr/>
        </p:nvSpPr>
        <p:spPr>
          <a:xfrm>
            <a:off x="3576735" y="2121517"/>
            <a:ext cx="1794560" cy="1147521"/>
          </a:xfrm>
          <a:prstGeom prst="line">
            <a:avLst/>
          </a:prstGeom>
          <a:ln cap="flat" w="38100">
            <a:solidFill>
              <a:srgbClr val="FFFFFF"/>
            </a:solidFill>
            <a:prstDash val="solid"/>
            <a:headEnd type="none" len="sm" w="sm"/>
            <a:tailEnd type="none" len="sm" w="sm"/>
          </a:ln>
        </p:spPr>
      </p:sp>
      <p:sp>
        <p:nvSpPr>
          <p:cNvPr name="TextBox 13" id="13"/>
          <p:cNvSpPr txBox="true"/>
          <p:nvPr/>
        </p:nvSpPr>
        <p:spPr>
          <a:xfrm rot="0">
            <a:off x="4138867" y="8288281"/>
            <a:ext cx="4426041" cy="1721720"/>
          </a:xfrm>
          <a:prstGeom prst="rect">
            <a:avLst/>
          </a:prstGeom>
        </p:spPr>
        <p:txBody>
          <a:bodyPr anchor="t" rtlCol="false" tIns="0" lIns="0" bIns="0" rIns="0">
            <a:spAutoFit/>
          </a:bodyPr>
          <a:lstStyle/>
          <a:p>
            <a:pPr algn="ctr">
              <a:lnSpc>
                <a:spcPts val="7178"/>
              </a:lnSpc>
              <a:spcBef>
                <a:spcPct val="0"/>
              </a:spcBef>
            </a:pPr>
            <a:r>
              <a:rPr lang="en-US" b="true" sz="3778" spc="75">
                <a:solidFill>
                  <a:srgbClr val="FCFDFD"/>
                </a:solidFill>
                <a:latin typeface="Montserrat Ultra-Bold"/>
                <a:ea typeface="Montserrat Ultra-Bold"/>
                <a:cs typeface="Montserrat Ultra-Bold"/>
                <a:sym typeface="Montserrat Ultra-Bold"/>
              </a:rPr>
              <a:t>medical imaging</a:t>
            </a:r>
          </a:p>
        </p:txBody>
      </p:sp>
      <p:sp>
        <p:nvSpPr>
          <p:cNvPr name="TextBox 14" id="14"/>
          <p:cNvSpPr txBox="true"/>
          <p:nvPr/>
        </p:nvSpPr>
        <p:spPr>
          <a:xfrm rot="0">
            <a:off x="5207920" y="51166"/>
            <a:ext cx="2287935" cy="745152"/>
          </a:xfrm>
          <a:prstGeom prst="rect">
            <a:avLst/>
          </a:prstGeom>
        </p:spPr>
        <p:txBody>
          <a:bodyPr anchor="t" rtlCol="false" tIns="0" lIns="0" bIns="0" rIns="0">
            <a:spAutoFit/>
          </a:bodyPr>
          <a:lstStyle/>
          <a:p>
            <a:pPr algn="ctr">
              <a:lnSpc>
                <a:spcPts val="6467"/>
              </a:lnSpc>
              <a:spcBef>
                <a:spcPct val="0"/>
              </a:spcBef>
            </a:pPr>
            <a:r>
              <a:rPr lang="en-US" b="true" sz="3403" spc="68">
                <a:solidFill>
                  <a:srgbClr val="FFFFFF"/>
                </a:solidFill>
                <a:latin typeface="Montserrat Ultra-Bold"/>
                <a:ea typeface="Montserrat Ultra-Bold"/>
                <a:cs typeface="Montserrat Ultra-Bold"/>
                <a:sym typeface="Montserrat Ultra-Bold"/>
              </a:rPr>
              <a:t>diagnosis</a:t>
            </a:r>
          </a:p>
        </p:txBody>
      </p:sp>
      <p:sp>
        <p:nvSpPr>
          <p:cNvPr name="TextBox 15" id="15"/>
          <p:cNvSpPr txBox="true"/>
          <p:nvPr/>
        </p:nvSpPr>
        <p:spPr>
          <a:xfrm rot="0">
            <a:off x="0" y="3992965"/>
            <a:ext cx="4346496" cy="814667"/>
          </a:xfrm>
          <a:prstGeom prst="rect">
            <a:avLst/>
          </a:prstGeom>
        </p:spPr>
        <p:txBody>
          <a:bodyPr anchor="t" rtlCol="false" tIns="0" lIns="0" bIns="0" rIns="0">
            <a:spAutoFit/>
          </a:bodyPr>
          <a:lstStyle/>
          <a:p>
            <a:pPr algn="ctr">
              <a:lnSpc>
                <a:spcPts val="7147"/>
              </a:lnSpc>
              <a:spcBef>
                <a:spcPct val="0"/>
              </a:spcBef>
            </a:pPr>
            <a:r>
              <a:rPr lang="en-US" b="true" sz="3762" spc="75">
                <a:solidFill>
                  <a:srgbClr val="FFFFFF"/>
                </a:solidFill>
                <a:latin typeface="Montserrat Ultra-Bold"/>
                <a:ea typeface="Montserrat Ultra-Bold"/>
                <a:cs typeface="Montserrat Ultra-Bold"/>
                <a:sym typeface="Montserrat Ultra-Bold"/>
              </a:rPr>
              <a:t>telemedicine</a:t>
            </a:r>
          </a:p>
        </p:txBody>
      </p:sp>
      <p:sp>
        <p:nvSpPr>
          <p:cNvPr name="TextBox 16" id="16"/>
          <p:cNvSpPr txBox="true"/>
          <p:nvPr/>
        </p:nvSpPr>
        <p:spPr>
          <a:xfrm rot="0">
            <a:off x="223714" y="7380724"/>
            <a:ext cx="5166630" cy="1705728"/>
          </a:xfrm>
          <a:prstGeom prst="rect">
            <a:avLst/>
          </a:prstGeom>
        </p:spPr>
        <p:txBody>
          <a:bodyPr anchor="t" rtlCol="false" tIns="0" lIns="0" bIns="0" rIns="0">
            <a:spAutoFit/>
          </a:bodyPr>
          <a:lstStyle/>
          <a:p>
            <a:pPr algn="ctr">
              <a:lnSpc>
                <a:spcPts val="7108"/>
              </a:lnSpc>
              <a:spcBef>
                <a:spcPct val="0"/>
              </a:spcBef>
            </a:pPr>
            <a:r>
              <a:rPr lang="en-US" b="true" sz="3741" spc="74">
                <a:solidFill>
                  <a:srgbClr val="FFFFFF"/>
                </a:solidFill>
                <a:latin typeface="Montserrat Ultra-Bold"/>
                <a:ea typeface="Montserrat Ultra-Bold"/>
                <a:cs typeface="Montserrat Ultra-Bold"/>
                <a:sym typeface="Montserrat Ultra-Bold"/>
              </a:rPr>
              <a:t>electronic health records</a:t>
            </a:r>
          </a:p>
        </p:txBody>
      </p:sp>
      <p:sp>
        <p:nvSpPr>
          <p:cNvPr name="TextBox 17" id="17"/>
          <p:cNvSpPr txBox="true"/>
          <p:nvPr/>
        </p:nvSpPr>
        <p:spPr>
          <a:xfrm rot="0">
            <a:off x="323612" y="800100"/>
            <a:ext cx="4346496" cy="1578169"/>
          </a:xfrm>
          <a:prstGeom prst="rect">
            <a:avLst/>
          </a:prstGeom>
        </p:spPr>
        <p:txBody>
          <a:bodyPr anchor="t" rtlCol="false" tIns="0" lIns="0" bIns="0" rIns="0">
            <a:spAutoFit/>
          </a:bodyPr>
          <a:lstStyle/>
          <a:p>
            <a:pPr algn="ctr">
              <a:lnSpc>
                <a:spcPts val="6577"/>
              </a:lnSpc>
              <a:spcBef>
                <a:spcPct val="0"/>
              </a:spcBef>
            </a:pPr>
            <a:r>
              <a:rPr lang="en-US" b="true" sz="3462" spc="69">
                <a:solidFill>
                  <a:srgbClr val="FFFFFF"/>
                </a:solidFill>
                <a:latin typeface="Montserrat Ultra-Bold"/>
                <a:ea typeface="Montserrat Ultra-Bold"/>
                <a:cs typeface="Montserrat Ultra-Bold"/>
                <a:sym typeface="Montserrat Ultra-Bold"/>
              </a:rPr>
              <a:t>improved patient care</a:t>
            </a:r>
          </a:p>
        </p:txBody>
      </p:sp>
      <p:sp>
        <p:nvSpPr>
          <p:cNvPr name="Freeform 18" id="18"/>
          <p:cNvSpPr/>
          <p:nvPr/>
        </p:nvSpPr>
        <p:spPr>
          <a:xfrm flipH="false" flipV="false" rot="0">
            <a:off x="10884651" y="539479"/>
            <a:ext cx="8949490" cy="9470522"/>
          </a:xfrm>
          <a:custGeom>
            <a:avLst/>
            <a:gdLst/>
            <a:ahLst/>
            <a:cxnLst/>
            <a:rect r="r" b="b" t="t" l="l"/>
            <a:pathLst>
              <a:path h="9470522" w="8949490">
                <a:moveTo>
                  <a:pt x="0" y="0"/>
                </a:moveTo>
                <a:lnTo>
                  <a:pt x="8949490" y="0"/>
                </a:lnTo>
                <a:lnTo>
                  <a:pt x="8949490" y="9470522"/>
                </a:lnTo>
                <a:lnTo>
                  <a:pt x="0" y="94705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true" flipV="false" rot="0">
            <a:off x="12881542" y="6239585"/>
            <a:ext cx="5565196" cy="4047415"/>
          </a:xfrm>
          <a:custGeom>
            <a:avLst/>
            <a:gdLst/>
            <a:ahLst/>
            <a:cxnLst/>
            <a:rect r="r" b="b" t="t" l="l"/>
            <a:pathLst>
              <a:path h="4047415" w="5565196">
                <a:moveTo>
                  <a:pt x="5565195" y="0"/>
                </a:moveTo>
                <a:lnTo>
                  <a:pt x="0" y="0"/>
                </a:lnTo>
                <a:lnTo>
                  <a:pt x="0" y="4047415"/>
                </a:lnTo>
                <a:lnTo>
                  <a:pt x="5565195" y="4047415"/>
                </a:lnTo>
                <a:lnTo>
                  <a:pt x="556519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5256417" y="2254722"/>
            <a:ext cx="3190321" cy="3316969"/>
          </a:xfrm>
          <a:custGeom>
            <a:avLst/>
            <a:gdLst/>
            <a:ahLst/>
            <a:cxnLst/>
            <a:rect r="r" b="b" t="t" l="l"/>
            <a:pathLst>
              <a:path h="3316969" w="3190321">
                <a:moveTo>
                  <a:pt x="3190320" y="0"/>
                </a:moveTo>
                <a:lnTo>
                  <a:pt x="0" y="0"/>
                </a:lnTo>
                <a:lnTo>
                  <a:pt x="0" y="3316969"/>
                </a:lnTo>
                <a:lnTo>
                  <a:pt x="3190320" y="3316969"/>
                </a:lnTo>
                <a:lnTo>
                  <a:pt x="319032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2067646" y="633758"/>
            <a:ext cx="4797623" cy="1292861"/>
          </a:xfrm>
          <a:prstGeom prst="rect">
            <a:avLst/>
          </a:prstGeom>
        </p:spPr>
        <p:txBody>
          <a:bodyPr anchor="t" rtlCol="false" tIns="0" lIns="0" bIns="0" rIns="0">
            <a:spAutoFit/>
          </a:bodyPr>
          <a:lstStyle/>
          <a:p>
            <a:pPr algn="ctr">
              <a:lnSpc>
                <a:spcPts val="10639"/>
              </a:lnSpc>
            </a:pPr>
            <a:r>
              <a:rPr lang="en-US" sz="7599" b="true">
                <a:solidFill>
                  <a:srgbClr val="000000"/>
                </a:solidFill>
                <a:latin typeface="Canva Sans Bold"/>
                <a:ea typeface="Canva Sans Bold"/>
                <a:cs typeface="Canva Sans Bold"/>
                <a:sym typeface="Canva Sans Bold"/>
              </a:rPr>
              <a:t>Education</a:t>
            </a:r>
          </a:p>
        </p:txBody>
      </p:sp>
      <p:sp>
        <p:nvSpPr>
          <p:cNvPr name="TextBox 6" id="6"/>
          <p:cNvSpPr txBox="true"/>
          <p:nvPr/>
        </p:nvSpPr>
        <p:spPr>
          <a:xfrm rot="0">
            <a:off x="605341" y="1436657"/>
            <a:ext cx="10889010" cy="751322"/>
          </a:xfrm>
          <a:prstGeom prst="rect">
            <a:avLst/>
          </a:prstGeom>
        </p:spPr>
        <p:txBody>
          <a:bodyPr anchor="t" rtlCol="false" tIns="0" lIns="0" bIns="0" rIns="0">
            <a:spAutoFit/>
          </a:bodyPr>
          <a:lstStyle/>
          <a:p>
            <a:pPr algn="ctr">
              <a:lnSpc>
                <a:spcPts val="6538"/>
              </a:lnSpc>
              <a:spcBef>
                <a:spcPct val="0"/>
              </a:spcBef>
            </a:pPr>
            <a:r>
              <a:rPr lang="en-US" b="true" sz="3441" spc="68">
                <a:solidFill>
                  <a:srgbClr val="000000"/>
                </a:solidFill>
                <a:latin typeface="Montserrat Ultra-Bold"/>
                <a:ea typeface="Montserrat Ultra-Bold"/>
                <a:cs typeface="Montserrat Ultra-Bold"/>
                <a:sym typeface="Montserrat Ultra-Bold"/>
              </a:rPr>
              <a:t>Access to Infinite Resources and Information</a:t>
            </a:r>
          </a:p>
        </p:txBody>
      </p:sp>
      <p:sp>
        <p:nvSpPr>
          <p:cNvPr name="TextBox 7" id="7"/>
          <p:cNvSpPr txBox="true"/>
          <p:nvPr/>
        </p:nvSpPr>
        <p:spPr>
          <a:xfrm rot="0">
            <a:off x="0" y="2688058"/>
            <a:ext cx="12099691" cy="722112"/>
          </a:xfrm>
          <a:prstGeom prst="rect">
            <a:avLst/>
          </a:prstGeom>
        </p:spPr>
        <p:txBody>
          <a:bodyPr anchor="t" rtlCol="false" tIns="0" lIns="0" bIns="0" rIns="0">
            <a:spAutoFit/>
          </a:bodyPr>
          <a:lstStyle/>
          <a:p>
            <a:pPr algn="ctr">
              <a:lnSpc>
                <a:spcPts val="6348"/>
              </a:lnSpc>
              <a:spcBef>
                <a:spcPct val="0"/>
              </a:spcBef>
            </a:pPr>
            <a:r>
              <a:rPr lang="en-US" b="true" sz="3341" spc="66">
                <a:solidFill>
                  <a:srgbClr val="000000"/>
                </a:solidFill>
                <a:latin typeface="Montserrat Ultra-Bold"/>
                <a:ea typeface="Montserrat Ultra-Bold"/>
                <a:cs typeface="Montserrat Ultra-Bold"/>
                <a:sym typeface="Montserrat Ultra-Bold"/>
              </a:rPr>
              <a:t> Enhanced Student Engagement and Motivation</a:t>
            </a:r>
          </a:p>
        </p:txBody>
      </p:sp>
      <p:sp>
        <p:nvSpPr>
          <p:cNvPr name="TextBox 8" id="8"/>
          <p:cNvSpPr txBox="true"/>
          <p:nvPr/>
        </p:nvSpPr>
        <p:spPr>
          <a:xfrm rot="0">
            <a:off x="423175" y="3694132"/>
            <a:ext cx="8172004" cy="722112"/>
          </a:xfrm>
          <a:prstGeom prst="rect">
            <a:avLst/>
          </a:prstGeom>
        </p:spPr>
        <p:txBody>
          <a:bodyPr anchor="t" rtlCol="false" tIns="0" lIns="0" bIns="0" rIns="0">
            <a:spAutoFit/>
          </a:bodyPr>
          <a:lstStyle/>
          <a:p>
            <a:pPr algn="ctr">
              <a:lnSpc>
                <a:spcPts val="6348"/>
              </a:lnSpc>
              <a:spcBef>
                <a:spcPct val="0"/>
              </a:spcBef>
            </a:pPr>
            <a:r>
              <a:rPr lang="en-US" b="true" sz="3341" spc="66">
                <a:solidFill>
                  <a:srgbClr val="000000"/>
                </a:solidFill>
                <a:latin typeface="Montserrat Ultra-Bold"/>
                <a:ea typeface="Montserrat Ultra-Bold"/>
                <a:cs typeface="Montserrat Ultra-Bold"/>
                <a:sym typeface="Montserrat Ultra-Bold"/>
              </a:rPr>
              <a:t> Support for Personalized Learning</a:t>
            </a:r>
          </a:p>
        </p:txBody>
      </p:sp>
      <p:sp>
        <p:nvSpPr>
          <p:cNvPr name="TextBox 9" id="9"/>
          <p:cNvSpPr txBox="true"/>
          <p:nvPr/>
        </p:nvSpPr>
        <p:spPr>
          <a:xfrm rot="0">
            <a:off x="605341" y="4849579"/>
            <a:ext cx="8868817" cy="722112"/>
          </a:xfrm>
          <a:prstGeom prst="rect">
            <a:avLst/>
          </a:prstGeom>
        </p:spPr>
        <p:txBody>
          <a:bodyPr anchor="t" rtlCol="false" tIns="0" lIns="0" bIns="0" rIns="0">
            <a:spAutoFit/>
          </a:bodyPr>
          <a:lstStyle/>
          <a:p>
            <a:pPr algn="ctr">
              <a:lnSpc>
                <a:spcPts val="6348"/>
              </a:lnSpc>
              <a:spcBef>
                <a:spcPct val="0"/>
              </a:spcBef>
            </a:pPr>
            <a:r>
              <a:rPr lang="en-US" b="true" sz="3341" spc="66">
                <a:solidFill>
                  <a:srgbClr val="000000"/>
                </a:solidFill>
                <a:latin typeface="Montserrat Ultra-Bold"/>
                <a:ea typeface="Montserrat Ultra-Bold"/>
                <a:cs typeface="Montserrat Ultra-Bold"/>
                <a:sym typeface="Montserrat Ultra-Bold"/>
              </a:rPr>
              <a:t>Development of Digital Literacy Skills</a:t>
            </a:r>
          </a:p>
        </p:txBody>
      </p:sp>
      <p:sp>
        <p:nvSpPr>
          <p:cNvPr name="TextBox 10" id="10"/>
          <p:cNvSpPr txBox="true"/>
          <p:nvPr/>
        </p:nvSpPr>
        <p:spPr>
          <a:xfrm rot="0">
            <a:off x="605341" y="5971741"/>
            <a:ext cx="12342912" cy="810378"/>
          </a:xfrm>
          <a:prstGeom prst="rect">
            <a:avLst/>
          </a:prstGeom>
        </p:spPr>
        <p:txBody>
          <a:bodyPr anchor="t" rtlCol="false" tIns="0" lIns="0" bIns="0" rIns="0">
            <a:spAutoFit/>
          </a:bodyPr>
          <a:lstStyle/>
          <a:p>
            <a:pPr algn="l">
              <a:lnSpc>
                <a:spcPts val="7108"/>
              </a:lnSpc>
              <a:spcBef>
                <a:spcPct val="0"/>
              </a:spcBef>
            </a:pPr>
            <a:r>
              <a:rPr lang="en-US" b="true" sz="3741" spc="74">
                <a:solidFill>
                  <a:srgbClr val="000000"/>
                </a:solidFill>
                <a:latin typeface="Montserrat Ultra-Bold"/>
                <a:ea typeface="Montserrat Ultra-Bold"/>
                <a:cs typeface="Montserrat Ultra-Bold"/>
                <a:sym typeface="Montserrat Ultra-Bold"/>
              </a:rPr>
              <a:t>Increased Teacher Productivity and Innovation</a:t>
            </a:r>
          </a:p>
        </p:txBody>
      </p:sp>
      <p:sp>
        <p:nvSpPr>
          <p:cNvPr name="TextBox 11" id="11"/>
          <p:cNvSpPr txBox="true"/>
          <p:nvPr/>
        </p:nvSpPr>
        <p:spPr>
          <a:xfrm rot="0">
            <a:off x="605341" y="7191694"/>
            <a:ext cx="10536436" cy="771007"/>
          </a:xfrm>
          <a:prstGeom prst="rect">
            <a:avLst/>
          </a:prstGeom>
        </p:spPr>
        <p:txBody>
          <a:bodyPr anchor="t" rtlCol="false" tIns="0" lIns="0" bIns="0" rIns="0">
            <a:spAutoFit/>
          </a:bodyPr>
          <a:lstStyle/>
          <a:p>
            <a:pPr algn="l">
              <a:lnSpc>
                <a:spcPts val="6728"/>
              </a:lnSpc>
              <a:spcBef>
                <a:spcPct val="0"/>
              </a:spcBef>
            </a:pPr>
            <a:r>
              <a:rPr lang="en-US" b="true" sz="3541" spc="70">
                <a:solidFill>
                  <a:srgbClr val="000000"/>
                </a:solidFill>
                <a:latin typeface="Montserrat Ultra-Bold"/>
                <a:ea typeface="Montserrat Ultra-Bold"/>
                <a:cs typeface="Montserrat Ultra-Bold"/>
                <a:sym typeface="Montserrat Ultra-Bold"/>
              </a:rPr>
              <a:t>Accessibility for Students with Disabilities</a:t>
            </a:r>
          </a:p>
        </p:txBody>
      </p:sp>
      <p:sp>
        <p:nvSpPr>
          <p:cNvPr name="TextBox 12" id="12"/>
          <p:cNvSpPr txBox="true"/>
          <p:nvPr/>
        </p:nvSpPr>
        <p:spPr>
          <a:xfrm rot="0">
            <a:off x="605341" y="8372276"/>
            <a:ext cx="10773370" cy="771007"/>
          </a:xfrm>
          <a:prstGeom prst="rect">
            <a:avLst/>
          </a:prstGeom>
        </p:spPr>
        <p:txBody>
          <a:bodyPr anchor="t" rtlCol="false" tIns="0" lIns="0" bIns="0" rIns="0">
            <a:spAutoFit/>
          </a:bodyPr>
          <a:lstStyle/>
          <a:p>
            <a:pPr algn="l">
              <a:lnSpc>
                <a:spcPts val="6728"/>
              </a:lnSpc>
              <a:spcBef>
                <a:spcPct val="0"/>
              </a:spcBef>
            </a:pPr>
            <a:r>
              <a:rPr lang="en-US" b="true" sz="3541" spc="70">
                <a:solidFill>
                  <a:srgbClr val="000000"/>
                </a:solidFill>
                <a:latin typeface="Montserrat Ultra-Bold"/>
                <a:ea typeface="Montserrat Ultra-Bold"/>
                <a:cs typeface="Montserrat Ultra-Bold"/>
                <a:sym typeface="Montserrat Ultra-Bold"/>
              </a:rPr>
              <a:t>Cost-Effectiveness and Resource Efficiency</a:t>
            </a:r>
          </a:p>
        </p:txBody>
      </p:sp>
    </p:spTree>
  </p:cSld>
  <p:clrMapOvr>
    <a:masterClrMapping/>
  </p:clrMapOvr>
  <p:transition spd="slow">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13559"/>
        </a:solidFill>
      </p:bgPr>
    </p:bg>
    <p:spTree>
      <p:nvGrpSpPr>
        <p:cNvPr id="1" name=""/>
        <p:cNvGrpSpPr/>
        <p:nvPr/>
      </p:nvGrpSpPr>
      <p:grpSpPr>
        <a:xfrm>
          <a:off x="0" y="0"/>
          <a:ext cx="0" cy="0"/>
          <a:chOff x="0" y="0"/>
          <a:chExt cx="0" cy="0"/>
        </a:xfrm>
      </p:grpSpPr>
      <p:sp>
        <p:nvSpPr>
          <p:cNvPr name="Freeform 2" id="2"/>
          <p:cNvSpPr/>
          <p:nvPr/>
        </p:nvSpPr>
        <p:spPr>
          <a:xfrm flipH="false" flipV="false" rot="0">
            <a:off x="16274940" y="1946425"/>
            <a:ext cx="1741367" cy="2183532"/>
          </a:xfrm>
          <a:custGeom>
            <a:avLst/>
            <a:gdLst/>
            <a:ahLst/>
            <a:cxnLst/>
            <a:rect r="r" b="b" t="t" l="l"/>
            <a:pathLst>
              <a:path h="2183532" w="1741367">
                <a:moveTo>
                  <a:pt x="0" y="0"/>
                </a:moveTo>
                <a:lnTo>
                  <a:pt x="1741367" y="0"/>
                </a:lnTo>
                <a:lnTo>
                  <a:pt x="1741367" y="2183532"/>
                </a:lnTo>
                <a:lnTo>
                  <a:pt x="0" y="2183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56911" y="4817621"/>
            <a:ext cx="6631089" cy="5039628"/>
          </a:xfrm>
          <a:custGeom>
            <a:avLst/>
            <a:gdLst/>
            <a:ahLst/>
            <a:cxnLst/>
            <a:rect r="r" b="b" t="t" l="l"/>
            <a:pathLst>
              <a:path h="5039628" w="6631089">
                <a:moveTo>
                  <a:pt x="0" y="0"/>
                </a:moveTo>
                <a:lnTo>
                  <a:pt x="6631089" y="0"/>
                </a:lnTo>
                <a:lnTo>
                  <a:pt x="6631089" y="5039628"/>
                </a:lnTo>
                <a:lnTo>
                  <a:pt x="0" y="50396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395291" y="1028700"/>
            <a:ext cx="7315200" cy="917725"/>
          </a:xfrm>
          <a:custGeom>
            <a:avLst/>
            <a:gdLst/>
            <a:ahLst/>
            <a:cxnLst/>
            <a:rect r="r" b="b" t="t" l="l"/>
            <a:pathLst>
              <a:path h="917725" w="7315200">
                <a:moveTo>
                  <a:pt x="0" y="0"/>
                </a:moveTo>
                <a:lnTo>
                  <a:pt x="7315200" y="0"/>
                </a:lnTo>
                <a:lnTo>
                  <a:pt x="7315200" y="917725"/>
                </a:lnTo>
                <a:lnTo>
                  <a:pt x="0" y="9177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100478" y="2594845"/>
            <a:ext cx="4140679" cy="4114800"/>
          </a:xfrm>
          <a:custGeom>
            <a:avLst/>
            <a:gdLst/>
            <a:ahLst/>
            <a:cxnLst/>
            <a:rect r="r" b="b" t="t" l="l"/>
            <a:pathLst>
              <a:path h="4114800" w="4140679">
                <a:moveTo>
                  <a:pt x="0" y="0"/>
                </a:moveTo>
                <a:lnTo>
                  <a:pt x="4140679" y="0"/>
                </a:lnTo>
                <a:lnTo>
                  <a:pt x="4140679"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7601992" y="140870"/>
            <a:ext cx="3084016"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DAA972"/>
                </a:solidFill>
                <a:latin typeface="Montserrat Ultra-Bold"/>
                <a:ea typeface="Montserrat Ultra-Bold"/>
                <a:cs typeface="Montserrat Ultra-Bold"/>
                <a:sym typeface="Montserrat Ultra-Bold"/>
              </a:rPr>
              <a:t>Easier Sharing </a:t>
            </a:r>
          </a:p>
        </p:txBody>
      </p:sp>
      <p:sp>
        <p:nvSpPr>
          <p:cNvPr name="TextBox 7" id="7"/>
          <p:cNvSpPr txBox="true"/>
          <p:nvPr/>
        </p:nvSpPr>
        <p:spPr>
          <a:xfrm rot="0">
            <a:off x="2079367" y="1075390"/>
            <a:ext cx="3449687"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DAA972"/>
                </a:solidFill>
                <a:latin typeface="Montserrat Ultra-Bold"/>
                <a:ea typeface="Montserrat Ultra-Bold"/>
                <a:cs typeface="Montserrat Ultra-Bold"/>
                <a:sym typeface="Montserrat Ultra-Bold"/>
              </a:rPr>
              <a:t> Wider Audience</a:t>
            </a:r>
          </a:p>
        </p:txBody>
      </p:sp>
      <p:sp>
        <p:nvSpPr>
          <p:cNvPr name="TextBox 8" id="8"/>
          <p:cNvSpPr txBox="true"/>
          <p:nvPr/>
        </p:nvSpPr>
        <p:spPr>
          <a:xfrm rot="0">
            <a:off x="6307141" y="8583886"/>
            <a:ext cx="5727353"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DAA972"/>
                </a:solidFill>
                <a:latin typeface="Montserrat Ultra-Bold"/>
                <a:ea typeface="Montserrat Ultra-Bold"/>
                <a:cs typeface="Montserrat Ultra-Bold"/>
                <a:sym typeface="Montserrat Ultra-Bold"/>
              </a:rPr>
              <a:t>Reduced Language Barriers</a:t>
            </a:r>
          </a:p>
        </p:txBody>
      </p:sp>
      <p:sp>
        <p:nvSpPr>
          <p:cNvPr name="TextBox 9" id="9"/>
          <p:cNvSpPr txBox="true"/>
          <p:nvPr/>
        </p:nvSpPr>
        <p:spPr>
          <a:xfrm rot="0">
            <a:off x="1601033" y="7607593"/>
            <a:ext cx="3928021"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DAA972"/>
                </a:solidFill>
                <a:latin typeface="Montserrat Ultra-Bold"/>
                <a:ea typeface="Montserrat Ultra-Bold"/>
                <a:cs typeface="Montserrat Ultra-Bold"/>
                <a:sym typeface="Montserrat Ultra-Bold"/>
              </a:rPr>
              <a:t>use of  application </a:t>
            </a:r>
          </a:p>
        </p:txBody>
      </p:sp>
      <p:sp>
        <p:nvSpPr>
          <p:cNvPr name="AutoShape 10" id="10"/>
          <p:cNvSpPr/>
          <p:nvPr/>
        </p:nvSpPr>
        <p:spPr>
          <a:xfrm>
            <a:off x="9146912" y="774716"/>
            <a:ext cx="23906" cy="1820129"/>
          </a:xfrm>
          <a:prstGeom prst="line">
            <a:avLst/>
          </a:prstGeom>
          <a:ln cap="flat" w="38100">
            <a:solidFill>
              <a:srgbClr val="FFFFFF"/>
            </a:solidFill>
            <a:prstDash val="solid"/>
            <a:headEnd type="none" len="sm" w="sm"/>
            <a:tailEnd type="none" len="sm" w="sm"/>
          </a:ln>
        </p:spPr>
      </p:sp>
      <p:sp>
        <p:nvSpPr>
          <p:cNvPr name="AutoShape 11" id="11"/>
          <p:cNvSpPr/>
          <p:nvPr/>
        </p:nvSpPr>
        <p:spPr>
          <a:xfrm>
            <a:off x="4995714" y="4652245"/>
            <a:ext cx="2104764" cy="0"/>
          </a:xfrm>
          <a:prstGeom prst="line">
            <a:avLst/>
          </a:prstGeom>
          <a:ln cap="flat" w="38100">
            <a:solidFill>
              <a:srgbClr val="FFFFFF"/>
            </a:solidFill>
            <a:prstDash val="solid"/>
            <a:headEnd type="none" len="sm" w="sm"/>
            <a:tailEnd type="none" len="sm" w="sm"/>
          </a:ln>
        </p:spPr>
      </p:sp>
      <p:sp>
        <p:nvSpPr>
          <p:cNvPr name="AutoShape 12" id="12"/>
          <p:cNvSpPr/>
          <p:nvPr/>
        </p:nvSpPr>
        <p:spPr>
          <a:xfrm>
            <a:off x="5529054" y="1487563"/>
            <a:ext cx="2072938" cy="1931851"/>
          </a:xfrm>
          <a:prstGeom prst="line">
            <a:avLst/>
          </a:prstGeom>
          <a:ln cap="flat" w="38100">
            <a:solidFill>
              <a:srgbClr val="FFFFFF"/>
            </a:solidFill>
            <a:prstDash val="solid"/>
            <a:headEnd type="none" len="sm" w="sm"/>
            <a:tailEnd type="none" len="sm" w="sm"/>
          </a:ln>
        </p:spPr>
      </p:sp>
      <p:sp>
        <p:nvSpPr>
          <p:cNvPr name="AutoShape 13" id="13"/>
          <p:cNvSpPr/>
          <p:nvPr/>
        </p:nvSpPr>
        <p:spPr>
          <a:xfrm flipV="true">
            <a:off x="5529054" y="5972559"/>
            <a:ext cx="2072938" cy="2047208"/>
          </a:xfrm>
          <a:prstGeom prst="line">
            <a:avLst/>
          </a:prstGeom>
          <a:ln cap="flat" w="38100">
            <a:solidFill>
              <a:srgbClr val="FFFFFF"/>
            </a:solidFill>
            <a:prstDash val="solid"/>
            <a:headEnd type="none" len="sm" w="sm"/>
            <a:tailEnd type="none" len="sm" w="sm"/>
          </a:ln>
        </p:spPr>
      </p:sp>
      <p:sp>
        <p:nvSpPr>
          <p:cNvPr name="AutoShape 14" id="14"/>
          <p:cNvSpPr/>
          <p:nvPr/>
        </p:nvSpPr>
        <p:spPr>
          <a:xfrm flipV="true">
            <a:off x="9170818" y="6709645"/>
            <a:ext cx="0" cy="2064740"/>
          </a:xfrm>
          <a:prstGeom prst="line">
            <a:avLst/>
          </a:prstGeom>
          <a:ln cap="flat" w="38100">
            <a:solidFill>
              <a:srgbClr val="FFFFFF"/>
            </a:solidFill>
            <a:prstDash val="solid"/>
            <a:headEnd type="none" len="sm" w="sm"/>
            <a:tailEnd type="none" len="sm" w="sm"/>
          </a:ln>
        </p:spPr>
      </p:sp>
      <p:sp>
        <p:nvSpPr>
          <p:cNvPr name="Freeform 15" id="15"/>
          <p:cNvSpPr/>
          <p:nvPr/>
        </p:nvSpPr>
        <p:spPr>
          <a:xfrm flipH="false" flipV="false" rot="0">
            <a:off x="7934795" y="3419413"/>
            <a:ext cx="2472045" cy="2499310"/>
          </a:xfrm>
          <a:custGeom>
            <a:avLst/>
            <a:gdLst/>
            <a:ahLst/>
            <a:cxnLst/>
            <a:rect r="r" b="b" t="t" l="l"/>
            <a:pathLst>
              <a:path h="2499310" w="2472045">
                <a:moveTo>
                  <a:pt x="0" y="0"/>
                </a:moveTo>
                <a:lnTo>
                  <a:pt x="2472045" y="0"/>
                </a:lnTo>
                <a:lnTo>
                  <a:pt x="2472045" y="2499311"/>
                </a:lnTo>
                <a:lnTo>
                  <a:pt x="0" y="24993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10845097" y="26570"/>
            <a:ext cx="6865394" cy="1007911"/>
          </a:xfrm>
          <a:prstGeom prst="rect">
            <a:avLst/>
          </a:prstGeom>
        </p:spPr>
        <p:txBody>
          <a:bodyPr anchor="t" rtlCol="false" tIns="0" lIns="0" bIns="0" rIns="0">
            <a:spAutoFit/>
          </a:bodyPr>
          <a:lstStyle/>
          <a:p>
            <a:pPr algn="ctr">
              <a:lnSpc>
                <a:spcPts val="8790"/>
              </a:lnSpc>
              <a:spcBef>
                <a:spcPct val="0"/>
              </a:spcBef>
            </a:pPr>
            <a:r>
              <a:rPr lang="en-US" b="true" sz="4626" spc="92">
                <a:solidFill>
                  <a:srgbClr val="F7CE4D"/>
                </a:solidFill>
                <a:latin typeface="Montserrat Ultra-Bold"/>
                <a:ea typeface="Montserrat Ultra-Bold"/>
                <a:cs typeface="Montserrat Ultra-Bold"/>
                <a:sym typeface="Montserrat Ultra-Bold"/>
              </a:rPr>
              <a:t>communication</a:t>
            </a:r>
          </a:p>
        </p:txBody>
      </p:sp>
      <p:sp>
        <p:nvSpPr>
          <p:cNvPr name="TextBox 17" id="17"/>
          <p:cNvSpPr txBox="true"/>
          <p:nvPr/>
        </p:nvSpPr>
        <p:spPr>
          <a:xfrm rot="0">
            <a:off x="1028700" y="4240072"/>
            <a:ext cx="3967014" cy="633846"/>
          </a:xfrm>
          <a:prstGeom prst="rect">
            <a:avLst/>
          </a:prstGeom>
        </p:spPr>
        <p:txBody>
          <a:bodyPr anchor="t" rtlCol="false" tIns="0" lIns="0" bIns="0" rIns="0">
            <a:spAutoFit/>
          </a:bodyPr>
          <a:lstStyle/>
          <a:p>
            <a:pPr algn="ctr">
              <a:lnSpc>
                <a:spcPts val="5588"/>
              </a:lnSpc>
              <a:spcBef>
                <a:spcPct val="0"/>
              </a:spcBef>
            </a:pPr>
            <a:r>
              <a:rPr lang="en-US" b="true" sz="2941" spc="58">
                <a:solidFill>
                  <a:srgbClr val="DAA972"/>
                </a:solidFill>
                <a:latin typeface="Montserrat Ultra-Bold"/>
                <a:ea typeface="Montserrat Ultra-Bold"/>
                <a:cs typeface="Montserrat Ultra-Bold"/>
                <a:sym typeface="Montserrat Ultra-Bold"/>
              </a:rPr>
              <a:t>Faster and Reliable</a:t>
            </a:r>
          </a:p>
        </p:txBody>
      </p:sp>
    </p:spTree>
  </p:cSld>
  <p:clrMapOvr>
    <a:masterClrMapping/>
  </p:clrMapOvr>
  <p:transition spd="slow">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CBFBF"/>
        </a:solidFill>
      </p:bgPr>
    </p:bg>
    <p:spTree>
      <p:nvGrpSpPr>
        <p:cNvPr id="1" name=""/>
        <p:cNvGrpSpPr/>
        <p:nvPr/>
      </p:nvGrpSpPr>
      <p:grpSpPr>
        <a:xfrm>
          <a:off x="0" y="0"/>
          <a:ext cx="0" cy="0"/>
          <a:chOff x="0" y="0"/>
          <a:chExt cx="0" cy="0"/>
        </a:xfrm>
      </p:grpSpPr>
      <p:sp>
        <p:nvSpPr>
          <p:cNvPr name="AutoShape 2" id="2"/>
          <p:cNvSpPr/>
          <p:nvPr/>
        </p:nvSpPr>
        <p:spPr>
          <a:xfrm rot="-1753206">
            <a:off x="-885077" y="4152899"/>
            <a:ext cx="25783492" cy="9586163"/>
          </a:xfrm>
          <a:prstGeom prst="rect">
            <a:avLst/>
          </a:prstGeom>
          <a:solidFill>
            <a:srgbClr val="213559"/>
          </a:solidFill>
        </p:spPr>
      </p:sp>
      <p:sp>
        <p:nvSpPr>
          <p:cNvPr name="Freeform 3" id="3"/>
          <p:cNvSpPr/>
          <p:nvPr/>
        </p:nvSpPr>
        <p:spPr>
          <a:xfrm flipH="false" flipV="false" rot="0">
            <a:off x="4346800" y="425185"/>
            <a:ext cx="9136383" cy="9136383"/>
          </a:xfrm>
          <a:custGeom>
            <a:avLst/>
            <a:gdLst/>
            <a:ahLst/>
            <a:cxnLst/>
            <a:rect r="r" b="b" t="t" l="l"/>
            <a:pathLst>
              <a:path h="9136383" w="9136383">
                <a:moveTo>
                  <a:pt x="0" y="0"/>
                </a:moveTo>
                <a:lnTo>
                  <a:pt x="9136382" y="0"/>
                </a:lnTo>
                <a:lnTo>
                  <a:pt x="9136382" y="9136383"/>
                </a:lnTo>
                <a:lnTo>
                  <a:pt x="0" y="91363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4923587" y="2057775"/>
            <a:ext cx="7982808" cy="5709277"/>
          </a:xfrm>
          <a:prstGeom prst="rect">
            <a:avLst/>
          </a:prstGeom>
        </p:spPr>
        <p:txBody>
          <a:bodyPr anchor="t" rtlCol="false" tIns="0" lIns="0" bIns="0" rIns="0">
            <a:spAutoFit/>
          </a:bodyPr>
          <a:lstStyle/>
          <a:p>
            <a:pPr algn="ctr">
              <a:lnSpc>
                <a:spcPts val="11340"/>
              </a:lnSpc>
            </a:pPr>
            <a:r>
              <a:rPr lang="en-US" sz="8100" b="true">
                <a:solidFill>
                  <a:srgbClr val="000000"/>
                </a:solidFill>
                <a:latin typeface="Canva Sans Bold"/>
                <a:ea typeface="Canva Sans Bold"/>
                <a:cs typeface="Canva Sans Bold"/>
                <a:sym typeface="Canva Sans Bold"/>
              </a:rPr>
              <a:t>negative impacts of computer technology</a:t>
            </a:r>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DAGQDPGiJSY</dc:identifier>
  <dcterms:modified xsi:type="dcterms:W3CDTF">2011-08-01T06:04:30Z</dcterms:modified>
  <cp:revision>1</cp:revision>
  <dc:title>impacts of computer technology</dc:title>
</cp:coreProperties>
</file>